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58" r:id="rId4"/>
    <p:sldId id="956" r:id="rId5"/>
    <p:sldId id="957" r:id="rId6"/>
    <p:sldId id="958" r:id="rId7"/>
    <p:sldId id="1006" r:id="rId8"/>
    <p:sldId id="959" r:id="rId9"/>
    <p:sldId id="960" r:id="rId10"/>
    <p:sldId id="961" r:id="rId11"/>
    <p:sldId id="962" r:id="rId12"/>
    <p:sldId id="963" r:id="rId13"/>
    <p:sldId id="964" r:id="rId14"/>
    <p:sldId id="1079" r:id="rId15"/>
    <p:sldId id="1080" r:id="rId16"/>
    <p:sldId id="1081" r:id="rId17"/>
    <p:sldId id="659" r:id="rId18"/>
    <p:sldId id="1082" r:id="rId19"/>
    <p:sldId id="1083" r:id="rId20"/>
    <p:sldId id="982" r:id="rId21"/>
    <p:sldId id="983" r:id="rId22"/>
    <p:sldId id="1085" r:id="rId23"/>
    <p:sldId id="1086" r:id="rId24"/>
    <p:sldId id="1087" r:id="rId25"/>
    <p:sldId id="108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E19CFE-639A-4ED0-AB3D-6F431C2A35EF}" v="3" dt="2023-04-18T18:52:24.1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d ahmed ali Khan" userId="08dcc134e75ba06d" providerId="LiveId" clId="{A3E19CFE-639A-4ED0-AB3D-6F431C2A35EF}"/>
    <pc:docChg chg="addSld delSld modSld">
      <pc:chgData name="Md ahmed ali Khan" userId="08dcc134e75ba06d" providerId="LiveId" clId="{A3E19CFE-639A-4ED0-AB3D-6F431C2A35EF}" dt="2023-04-18T18:52:38.987" v="9" actId="47"/>
      <pc:docMkLst>
        <pc:docMk/>
      </pc:docMkLst>
      <pc:sldChg chg="new del">
        <pc:chgData name="Md ahmed ali Khan" userId="08dcc134e75ba06d" providerId="LiveId" clId="{A3E19CFE-639A-4ED0-AB3D-6F431C2A35EF}" dt="2023-04-18T18:52:31.031" v="5" actId="47"/>
        <pc:sldMkLst>
          <pc:docMk/>
          <pc:sldMk cId="1974778377" sldId="256"/>
        </pc:sldMkLst>
      </pc:sldChg>
      <pc:sldChg chg="add">
        <pc:chgData name="Md ahmed ali Khan" userId="08dcc134e75ba06d" providerId="LiveId" clId="{A3E19CFE-639A-4ED0-AB3D-6F431C2A35EF}" dt="2023-04-18T18:52:04.903" v="2"/>
        <pc:sldMkLst>
          <pc:docMk/>
          <pc:sldMk cId="1307440379" sldId="257"/>
        </pc:sldMkLst>
      </pc:sldChg>
      <pc:sldChg chg="add">
        <pc:chgData name="Md ahmed ali Khan" userId="08dcc134e75ba06d" providerId="LiveId" clId="{A3E19CFE-639A-4ED0-AB3D-6F431C2A35EF}" dt="2023-04-18T18:52:04.903" v="2"/>
        <pc:sldMkLst>
          <pc:docMk/>
          <pc:sldMk cId="0" sldId="258"/>
        </pc:sldMkLst>
      </pc:sldChg>
      <pc:sldChg chg="add">
        <pc:chgData name="Md ahmed ali Khan" userId="08dcc134e75ba06d" providerId="LiveId" clId="{A3E19CFE-639A-4ED0-AB3D-6F431C2A35EF}" dt="2023-04-18T18:52:04.903" v="2"/>
        <pc:sldMkLst>
          <pc:docMk/>
          <pc:sldMk cId="3994717819" sldId="259"/>
        </pc:sldMkLst>
      </pc:sldChg>
      <pc:sldChg chg="add del">
        <pc:chgData name="Md ahmed ali Khan" userId="08dcc134e75ba06d" providerId="LiveId" clId="{A3E19CFE-639A-4ED0-AB3D-6F431C2A35EF}" dt="2023-04-18T18:52:34.761" v="6" actId="47"/>
        <pc:sldMkLst>
          <pc:docMk/>
          <pc:sldMk cId="2088728502" sldId="460"/>
        </pc:sldMkLst>
      </pc:sldChg>
      <pc:sldChg chg="add del">
        <pc:chgData name="Md ahmed ali Khan" userId="08dcc134e75ba06d" providerId="LiveId" clId="{A3E19CFE-639A-4ED0-AB3D-6F431C2A35EF}" dt="2023-04-18T18:52:37.880" v="8" actId="47"/>
        <pc:sldMkLst>
          <pc:docMk/>
          <pc:sldMk cId="1844926356" sldId="461"/>
        </pc:sldMkLst>
      </pc:sldChg>
      <pc:sldChg chg="add del">
        <pc:chgData name="Md ahmed ali Khan" userId="08dcc134e75ba06d" providerId="LiveId" clId="{A3E19CFE-639A-4ED0-AB3D-6F431C2A35EF}" dt="2023-04-18T18:52:36.112" v="7" actId="47"/>
        <pc:sldMkLst>
          <pc:docMk/>
          <pc:sldMk cId="2382515241" sldId="462"/>
        </pc:sldMkLst>
      </pc:sldChg>
      <pc:sldChg chg="add del">
        <pc:chgData name="Md ahmed ali Khan" userId="08dcc134e75ba06d" providerId="LiveId" clId="{A3E19CFE-639A-4ED0-AB3D-6F431C2A35EF}" dt="2023-04-18T18:52:38.987" v="9" actId="47"/>
        <pc:sldMkLst>
          <pc:docMk/>
          <pc:sldMk cId="294204633" sldId="463"/>
        </pc:sldMkLst>
      </pc:sldChg>
      <pc:sldChg chg="add">
        <pc:chgData name="Md ahmed ali Khan" userId="08dcc134e75ba06d" providerId="LiveId" clId="{A3E19CFE-639A-4ED0-AB3D-6F431C2A35EF}" dt="2023-04-18T18:51:24.659" v="1"/>
        <pc:sldMkLst>
          <pc:docMk/>
          <pc:sldMk cId="0" sldId="659"/>
        </pc:sldMkLst>
      </pc:sldChg>
      <pc:sldChg chg="add">
        <pc:chgData name="Md ahmed ali Khan" userId="08dcc134e75ba06d" providerId="LiveId" clId="{A3E19CFE-639A-4ED0-AB3D-6F431C2A35EF}" dt="2023-04-18T18:51:24.659" v="1"/>
        <pc:sldMkLst>
          <pc:docMk/>
          <pc:sldMk cId="0" sldId="956"/>
        </pc:sldMkLst>
      </pc:sldChg>
      <pc:sldChg chg="add">
        <pc:chgData name="Md ahmed ali Khan" userId="08dcc134e75ba06d" providerId="LiveId" clId="{A3E19CFE-639A-4ED0-AB3D-6F431C2A35EF}" dt="2023-04-18T18:51:24.659" v="1"/>
        <pc:sldMkLst>
          <pc:docMk/>
          <pc:sldMk cId="0" sldId="957"/>
        </pc:sldMkLst>
      </pc:sldChg>
      <pc:sldChg chg="add">
        <pc:chgData name="Md ahmed ali Khan" userId="08dcc134e75ba06d" providerId="LiveId" clId="{A3E19CFE-639A-4ED0-AB3D-6F431C2A35EF}" dt="2023-04-18T18:51:24.659" v="1"/>
        <pc:sldMkLst>
          <pc:docMk/>
          <pc:sldMk cId="0" sldId="958"/>
        </pc:sldMkLst>
      </pc:sldChg>
      <pc:sldChg chg="add">
        <pc:chgData name="Md ahmed ali Khan" userId="08dcc134e75ba06d" providerId="LiveId" clId="{A3E19CFE-639A-4ED0-AB3D-6F431C2A35EF}" dt="2023-04-18T18:51:24.659" v="1"/>
        <pc:sldMkLst>
          <pc:docMk/>
          <pc:sldMk cId="0" sldId="959"/>
        </pc:sldMkLst>
      </pc:sldChg>
      <pc:sldChg chg="add">
        <pc:chgData name="Md ahmed ali Khan" userId="08dcc134e75ba06d" providerId="LiveId" clId="{A3E19CFE-639A-4ED0-AB3D-6F431C2A35EF}" dt="2023-04-18T18:51:24.659" v="1"/>
        <pc:sldMkLst>
          <pc:docMk/>
          <pc:sldMk cId="0" sldId="960"/>
        </pc:sldMkLst>
      </pc:sldChg>
      <pc:sldChg chg="add">
        <pc:chgData name="Md ahmed ali Khan" userId="08dcc134e75ba06d" providerId="LiveId" clId="{A3E19CFE-639A-4ED0-AB3D-6F431C2A35EF}" dt="2023-04-18T18:51:24.659" v="1"/>
        <pc:sldMkLst>
          <pc:docMk/>
          <pc:sldMk cId="0" sldId="961"/>
        </pc:sldMkLst>
      </pc:sldChg>
      <pc:sldChg chg="add">
        <pc:chgData name="Md ahmed ali Khan" userId="08dcc134e75ba06d" providerId="LiveId" clId="{A3E19CFE-639A-4ED0-AB3D-6F431C2A35EF}" dt="2023-04-18T18:51:24.659" v="1"/>
        <pc:sldMkLst>
          <pc:docMk/>
          <pc:sldMk cId="0" sldId="962"/>
        </pc:sldMkLst>
      </pc:sldChg>
      <pc:sldChg chg="add">
        <pc:chgData name="Md ahmed ali Khan" userId="08dcc134e75ba06d" providerId="LiveId" clId="{A3E19CFE-639A-4ED0-AB3D-6F431C2A35EF}" dt="2023-04-18T18:51:24.659" v="1"/>
        <pc:sldMkLst>
          <pc:docMk/>
          <pc:sldMk cId="0" sldId="963"/>
        </pc:sldMkLst>
      </pc:sldChg>
      <pc:sldChg chg="add">
        <pc:chgData name="Md ahmed ali Khan" userId="08dcc134e75ba06d" providerId="LiveId" clId="{A3E19CFE-639A-4ED0-AB3D-6F431C2A35EF}" dt="2023-04-18T18:51:24.659" v="1"/>
        <pc:sldMkLst>
          <pc:docMk/>
          <pc:sldMk cId="0" sldId="964"/>
        </pc:sldMkLst>
      </pc:sldChg>
      <pc:sldChg chg="add">
        <pc:chgData name="Md ahmed ali Khan" userId="08dcc134e75ba06d" providerId="LiveId" clId="{A3E19CFE-639A-4ED0-AB3D-6F431C2A35EF}" dt="2023-04-18T18:51:24.659" v="1"/>
        <pc:sldMkLst>
          <pc:docMk/>
          <pc:sldMk cId="0" sldId="982"/>
        </pc:sldMkLst>
      </pc:sldChg>
      <pc:sldChg chg="add">
        <pc:chgData name="Md ahmed ali Khan" userId="08dcc134e75ba06d" providerId="LiveId" clId="{A3E19CFE-639A-4ED0-AB3D-6F431C2A35EF}" dt="2023-04-18T18:51:24.659" v="1"/>
        <pc:sldMkLst>
          <pc:docMk/>
          <pc:sldMk cId="0" sldId="983"/>
        </pc:sldMkLst>
      </pc:sldChg>
      <pc:sldChg chg="add">
        <pc:chgData name="Md ahmed ali Khan" userId="08dcc134e75ba06d" providerId="LiveId" clId="{A3E19CFE-639A-4ED0-AB3D-6F431C2A35EF}" dt="2023-04-18T18:51:24.659" v="1"/>
        <pc:sldMkLst>
          <pc:docMk/>
          <pc:sldMk cId="0" sldId="1006"/>
        </pc:sldMkLst>
      </pc:sldChg>
      <pc:sldChg chg="add">
        <pc:chgData name="Md ahmed ali Khan" userId="08dcc134e75ba06d" providerId="LiveId" clId="{A3E19CFE-639A-4ED0-AB3D-6F431C2A35EF}" dt="2023-04-18T18:51:24.659" v="1"/>
        <pc:sldMkLst>
          <pc:docMk/>
          <pc:sldMk cId="0" sldId="1079"/>
        </pc:sldMkLst>
      </pc:sldChg>
      <pc:sldChg chg="add">
        <pc:chgData name="Md ahmed ali Khan" userId="08dcc134e75ba06d" providerId="LiveId" clId="{A3E19CFE-639A-4ED0-AB3D-6F431C2A35EF}" dt="2023-04-18T18:51:24.659" v="1"/>
        <pc:sldMkLst>
          <pc:docMk/>
          <pc:sldMk cId="0" sldId="1080"/>
        </pc:sldMkLst>
      </pc:sldChg>
      <pc:sldChg chg="add">
        <pc:chgData name="Md ahmed ali Khan" userId="08dcc134e75ba06d" providerId="LiveId" clId="{A3E19CFE-639A-4ED0-AB3D-6F431C2A35EF}" dt="2023-04-18T18:51:24.659" v="1"/>
        <pc:sldMkLst>
          <pc:docMk/>
          <pc:sldMk cId="0" sldId="1081"/>
        </pc:sldMkLst>
      </pc:sldChg>
      <pc:sldChg chg="add">
        <pc:chgData name="Md ahmed ali Khan" userId="08dcc134e75ba06d" providerId="LiveId" clId="{A3E19CFE-639A-4ED0-AB3D-6F431C2A35EF}" dt="2023-04-18T18:51:24.659" v="1"/>
        <pc:sldMkLst>
          <pc:docMk/>
          <pc:sldMk cId="0" sldId="1082"/>
        </pc:sldMkLst>
      </pc:sldChg>
      <pc:sldChg chg="add">
        <pc:chgData name="Md ahmed ali Khan" userId="08dcc134e75ba06d" providerId="LiveId" clId="{A3E19CFE-639A-4ED0-AB3D-6F431C2A35EF}" dt="2023-04-18T18:51:24.659" v="1"/>
        <pc:sldMkLst>
          <pc:docMk/>
          <pc:sldMk cId="0" sldId="1083"/>
        </pc:sldMkLst>
      </pc:sldChg>
      <pc:sldChg chg="add del">
        <pc:chgData name="Md ahmed ali Khan" userId="08dcc134e75ba06d" providerId="LiveId" clId="{A3E19CFE-639A-4ED0-AB3D-6F431C2A35EF}" dt="2023-04-18T18:52:26.603" v="4" actId="47"/>
        <pc:sldMkLst>
          <pc:docMk/>
          <pc:sldMk cId="563580496" sldId="1084"/>
        </pc:sldMkLst>
      </pc:sldChg>
      <pc:sldChg chg="add">
        <pc:chgData name="Md ahmed ali Khan" userId="08dcc134e75ba06d" providerId="LiveId" clId="{A3E19CFE-639A-4ED0-AB3D-6F431C2A35EF}" dt="2023-04-18T18:52:24.184" v="3"/>
        <pc:sldMkLst>
          <pc:docMk/>
          <pc:sldMk cId="2612092487" sldId="1085"/>
        </pc:sldMkLst>
      </pc:sldChg>
      <pc:sldChg chg="add">
        <pc:chgData name="Md ahmed ali Khan" userId="08dcc134e75ba06d" providerId="LiveId" clId="{A3E19CFE-639A-4ED0-AB3D-6F431C2A35EF}" dt="2023-04-18T18:52:24.184" v="3"/>
        <pc:sldMkLst>
          <pc:docMk/>
          <pc:sldMk cId="2729826141" sldId="1086"/>
        </pc:sldMkLst>
      </pc:sldChg>
      <pc:sldChg chg="add">
        <pc:chgData name="Md ahmed ali Khan" userId="08dcc134e75ba06d" providerId="LiveId" clId="{A3E19CFE-639A-4ED0-AB3D-6F431C2A35EF}" dt="2023-04-18T18:52:24.184" v="3"/>
        <pc:sldMkLst>
          <pc:docMk/>
          <pc:sldMk cId="4049551296" sldId="1087"/>
        </pc:sldMkLst>
      </pc:sldChg>
      <pc:sldChg chg="add">
        <pc:chgData name="Md ahmed ali Khan" userId="08dcc134e75ba06d" providerId="LiveId" clId="{A3E19CFE-639A-4ED0-AB3D-6F431C2A35EF}" dt="2023-04-18T18:52:24.184" v="3"/>
        <pc:sldMkLst>
          <pc:docMk/>
          <pc:sldMk cId="1190829562" sldId="108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82148-D144-0D3A-6330-7707E94F0D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04BE13C2-110F-0583-B271-003D263EBF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7F80D548-B154-FBB5-FF2D-C7AFC77AB4BC}"/>
              </a:ext>
            </a:extLst>
          </p:cNvPr>
          <p:cNvSpPr>
            <a:spLocks noGrp="1"/>
          </p:cNvSpPr>
          <p:nvPr>
            <p:ph type="dt" sz="half" idx="10"/>
          </p:nvPr>
        </p:nvSpPr>
        <p:spPr/>
        <p:txBody>
          <a:bodyPr/>
          <a:lstStyle/>
          <a:p>
            <a:fld id="{43F7A4A3-D7B4-4F55-AB3C-736537F88EE8}" type="datetimeFigureOut">
              <a:rPr lang="en-IN" smtClean="0"/>
              <a:t>19-04-2023</a:t>
            </a:fld>
            <a:endParaRPr lang="en-IN"/>
          </a:p>
        </p:txBody>
      </p:sp>
      <p:sp>
        <p:nvSpPr>
          <p:cNvPr id="5" name="Footer Placeholder 4">
            <a:extLst>
              <a:ext uri="{FF2B5EF4-FFF2-40B4-BE49-F238E27FC236}">
                <a16:creationId xmlns:a16="http://schemas.microsoft.com/office/drawing/2014/main" id="{525601BA-C024-FAF1-8A47-F3F26B1886D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3DF77B9-05E3-6C1B-CECF-0F0ED429A3B6}"/>
              </a:ext>
            </a:extLst>
          </p:cNvPr>
          <p:cNvSpPr>
            <a:spLocks noGrp="1"/>
          </p:cNvSpPr>
          <p:nvPr>
            <p:ph type="sldNum" sz="quarter" idx="12"/>
          </p:nvPr>
        </p:nvSpPr>
        <p:spPr/>
        <p:txBody>
          <a:bodyPr/>
          <a:lstStyle/>
          <a:p>
            <a:fld id="{8AF8A9F2-E111-4B6E-BB4D-814316F21AEB}" type="slidenum">
              <a:rPr lang="en-IN" smtClean="0"/>
              <a:t>‹#›</a:t>
            </a:fld>
            <a:endParaRPr lang="en-IN"/>
          </a:p>
        </p:txBody>
      </p:sp>
    </p:spTree>
    <p:extLst>
      <p:ext uri="{BB962C8B-B14F-4D97-AF65-F5344CB8AC3E}">
        <p14:creationId xmlns:p14="http://schemas.microsoft.com/office/powerpoint/2010/main" val="1687701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3C26C-67DC-D222-CF95-CEA69E907DDA}"/>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339B75F-772A-54AD-9407-ABBF9C27FA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EBC7236-6448-1752-8279-2D022C1B4575}"/>
              </a:ext>
            </a:extLst>
          </p:cNvPr>
          <p:cNvSpPr>
            <a:spLocks noGrp="1"/>
          </p:cNvSpPr>
          <p:nvPr>
            <p:ph type="dt" sz="half" idx="10"/>
          </p:nvPr>
        </p:nvSpPr>
        <p:spPr/>
        <p:txBody>
          <a:bodyPr/>
          <a:lstStyle/>
          <a:p>
            <a:fld id="{43F7A4A3-D7B4-4F55-AB3C-736537F88EE8}" type="datetimeFigureOut">
              <a:rPr lang="en-IN" smtClean="0"/>
              <a:t>19-04-2023</a:t>
            </a:fld>
            <a:endParaRPr lang="en-IN"/>
          </a:p>
        </p:txBody>
      </p:sp>
      <p:sp>
        <p:nvSpPr>
          <p:cNvPr id="5" name="Footer Placeholder 4">
            <a:extLst>
              <a:ext uri="{FF2B5EF4-FFF2-40B4-BE49-F238E27FC236}">
                <a16:creationId xmlns:a16="http://schemas.microsoft.com/office/drawing/2014/main" id="{F7AD1EEF-1F3C-F41E-A60E-BDA739D6F11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6ABFA32-5749-6B9D-B1BE-A7E26965039B}"/>
              </a:ext>
            </a:extLst>
          </p:cNvPr>
          <p:cNvSpPr>
            <a:spLocks noGrp="1"/>
          </p:cNvSpPr>
          <p:nvPr>
            <p:ph type="sldNum" sz="quarter" idx="12"/>
          </p:nvPr>
        </p:nvSpPr>
        <p:spPr/>
        <p:txBody>
          <a:bodyPr/>
          <a:lstStyle/>
          <a:p>
            <a:fld id="{8AF8A9F2-E111-4B6E-BB4D-814316F21AEB}" type="slidenum">
              <a:rPr lang="en-IN" smtClean="0"/>
              <a:t>‹#›</a:t>
            </a:fld>
            <a:endParaRPr lang="en-IN"/>
          </a:p>
        </p:txBody>
      </p:sp>
    </p:spTree>
    <p:extLst>
      <p:ext uri="{BB962C8B-B14F-4D97-AF65-F5344CB8AC3E}">
        <p14:creationId xmlns:p14="http://schemas.microsoft.com/office/powerpoint/2010/main" val="1784093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F36E98-A28A-B2DE-EE92-76BC24854A8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CBD6499-075F-BFFD-DF3D-D643C43BDF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9E240C2-CBB8-5BC2-D1D9-24DC1AF35E41}"/>
              </a:ext>
            </a:extLst>
          </p:cNvPr>
          <p:cNvSpPr>
            <a:spLocks noGrp="1"/>
          </p:cNvSpPr>
          <p:nvPr>
            <p:ph type="dt" sz="half" idx="10"/>
          </p:nvPr>
        </p:nvSpPr>
        <p:spPr/>
        <p:txBody>
          <a:bodyPr/>
          <a:lstStyle/>
          <a:p>
            <a:fld id="{43F7A4A3-D7B4-4F55-AB3C-736537F88EE8}" type="datetimeFigureOut">
              <a:rPr lang="en-IN" smtClean="0"/>
              <a:t>19-04-2023</a:t>
            </a:fld>
            <a:endParaRPr lang="en-IN"/>
          </a:p>
        </p:txBody>
      </p:sp>
      <p:sp>
        <p:nvSpPr>
          <p:cNvPr id="5" name="Footer Placeholder 4">
            <a:extLst>
              <a:ext uri="{FF2B5EF4-FFF2-40B4-BE49-F238E27FC236}">
                <a16:creationId xmlns:a16="http://schemas.microsoft.com/office/drawing/2014/main" id="{C98A1ED4-2AA6-1D82-3EAA-E009989DF58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EF975BF-BB13-2CB1-DD12-DF2408673E6B}"/>
              </a:ext>
            </a:extLst>
          </p:cNvPr>
          <p:cNvSpPr>
            <a:spLocks noGrp="1"/>
          </p:cNvSpPr>
          <p:nvPr>
            <p:ph type="sldNum" sz="quarter" idx="12"/>
          </p:nvPr>
        </p:nvSpPr>
        <p:spPr/>
        <p:txBody>
          <a:bodyPr/>
          <a:lstStyle/>
          <a:p>
            <a:fld id="{8AF8A9F2-E111-4B6E-BB4D-814316F21AEB}" type="slidenum">
              <a:rPr lang="en-IN" smtClean="0"/>
              <a:t>‹#›</a:t>
            </a:fld>
            <a:endParaRPr lang="en-IN"/>
          </a:p>
        </p:txBody>
      </p:sp>
    </p:spTree>
    <p:extLst>
      <p:ext uri="{BB962C8B-B14F-4D97-AF65-F5344CB8AC3E}">
        <p14:creationId xmlns:p14="http://schemas.microsoft.com/office/powerpoint/2010/main" val="3190844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AA48A-1C75-8041-1C0A-65CD2D2824A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C4A23D3-945B-16BF-E175-9C6E867C03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0D52B61-7BEB-908E-DCDD-F688F4B0342B}"/>
              </a:ext>
            </a:extLst>
          </p:cNvPr>
          <p:cNvSpPr>
            <a:spLocks noGrp="1"/>
          </p:cNvSpPr>
          <p:nvPr>
            <p:ph type="dt" sz="half" idx="10"/>
          </p:nvPr>
        </p:nvSpPr>
        <p:spPr/>
        <p:txBody>
          <a:bodyPr/>
          <a:lstStyle/>
          <a:p>
            <a:fld id="{43F7A4A3-D7B4-4F55-AB3C-736537F88EE8}" type="datetimeFigureOut">
              <a:rPr lang="en-IN" smtClean="0"/>
              <a:t>19-04-2023</a:t>
            </a:fld>
            <a:endParaRPr lang="en-IN"/>
          </a:p>
        </p:txBody>
      </p:sp>
      <p:sp>
        <p:nvSpPr>
          <p:cNvPr id="5" name="Footer Placeholder 4">
            <a:extLst>
              <a:ext uri="{FF2B5EF4-FFF2-40B4-BE49-F238E27FC236}">
                <a16:creationId xmlns:a16="http://schemas.microsoft.com/office/drawing/2014/main" id="{9C1766DD-0D29-1087-BE3E-3CF09A78A6D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3C6EE6A-DBC2-24ED-4627-37D98DC04240}"/>
              </a:ext>
            </a:extLst>
          </p:cNvPr>
          <p:cNvSpPr>
            <a:spLocks noGrp="1"/>
          </p:cNvSpPr>
          <p:nvPr>
            <p:ph type="sldNum" sz="quarter" idx="12"/>
          </p:nvPr>
        </p:nvSpPr>
        <p:spPr/>
        <p:txBody>
          <a:bodyPr/>
          <a:lstStyle/>
          <a:p>
            <a:fld id="{8AF8A9F2-E111-4B6E-BB4D-814316F21AEB}" type="slidenum">
              <a:rPr lang="en-IN" smtClean="0"/>
              <a:t>‹#›</a:t>
            </a:fld>
            <a:endParaRPr lang="en-IN"/>
          </a:p>
        </p:txBody>
      </p:sp>
    </p:spTree>
    <p:extLst>
      <p:ext uri="{BB962C8B-B14F-4D97-AF65-F5344CB8AC3E}">
        <p14:creationId xmlns:p14="http://schemas.microsoft.com/office/powerpoint/2010/main" val="3763542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F0AB2-0023-F313-B7A8-557F4CC83B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BAABACE-165B-53E2-0266-768225B872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41B626-0C0B-C239-AC66-72823039F23A}"/>
              </a:ext>
            </a:extLst>
          </p:cNvPr>
          <p:cNvSpPr>
            <a:spLocks noGrp="1"/>
          </p:cNvSpPr>
          <p:nvPr>
            <p:ph type="dt" sz="half" idx="10"/>
          </p:nvPr>
        </p:nvSpPr>
        <p:spPr/>
        <p:txBody>
          <a:bodyPr/>
          <a:lstStyle/>
          <a:p>
            <a:fld id="{43F7A4A3-D7B4-4F55-AB3C-736537F88EE8}" type="datetimeFigureOut">
              <a:rPr lang="en-IN" smtClean="0"/>
              <a:t>19-04-2023</a:t>
            </a:fld>
            <a:endParaRPr lang="en-IN"/>
          </a:p>
        </p:txBody>
      </p:sp>
      <p:sp>
        <p:nvSpPr>
          <p:cNvPr id="5" name="Footer Placeholder 4">
            <a:extLst>
              <a:ext uri="{FF2B5EF4-FFF2-40B4-BE49-F238E27FC236}">
                <a16:creationId xmlns:a16="http://schemas.microsoft.com/office/drawing/2014/main" id="{50BD4E3B-0A7E-03EB-7F70-2F259268AE5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0833C5C-BC2F-597E-2C28-E0DC20EB4F23}"/>
              </a:ext>
            </a:extLst>
          </p:cNvPr>
          <p:cNvSpPr>
            <a:spLocks noGrp="1"/>
          </p:cNvSpPr>
          <p:nvPr>
            <p:ph type="sldNum" sz="quarter" idx="12"/>
          </p:nvPr>
        </p:nvSpPr>
        <p:spPr/>
        <p:txBody>
          <a:bodyPr/>
          <a:lstStyle/>
          <a:p>
            <a:fld id="{8AF8A9F2-E111-4B6E-BB4D-814316F21AEB}" type="slidenum">
              <a:rPr lang="en-IN" smtClean="0"/>
              <a:t>‹#›</a:t>
            </a:fld>
            <a:endParaRPr lang="en-IN"/>
          </a:p>
        </p:txBody>
      </p:sp>
    </p:spTree>
    <p:extLst>
      <p:ext uri="{BB962C8B-B14F-4D97-AF65-F5344CB8AC3E}">
        <p14:creationId xmlns:p14="http://schemas.microsoft.com/office/powerpoint/2010/main" val="3245629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74576-D60B-52CF-AA61-4CEB26BFF7D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96078FB-6511-14F6-3F77-3BA65322E4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5B21676-EF49-7BF2-6BA6-9B646BA71C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275D20B-8C20-3AAA-E748-12A3ED38135F}"/>
              </a:ext>
            </a:extLst>
          </p:cNvPr>
          <p:cNvSpPr>
            <a:spLocks noGrp="1"/>
          </p:cNvSpPr>
          <p:nvPr>
            <p:ph type="dt" sz="half" idx="10"/>
          </p:nvPr>
        </p:nvSpPr>
        <p:spPr/>
        <p:txBody>
          <a:bodyPr/>
          <a:lstStyle/>
          <a:p>
            <a:fld id="{43F7A4A3-D7B4-4F55-AB3C-736537F88EE8}" type="datetimeFigureOut">
              <a:rPr lang="en-IN" smtClean="0"/>
              <a:t>19-04-2023</a:t>
            </a:fld>
            <a:endParaRPr lang="en-IN"/>
          </a:p>
        </p:txBody>
      </p:sp>
      <p:sp>
        <p:nvSpPr>
          <p:cNvPr id="6" name="Footer Placeholder 5">
            <a:extLst>
              <a:ext uri="{FF2B5EF4-FFF2-40B4-BE49-F238E27FC236}">
                <a16:creationId xmlns:a16="http://schemas.microsoft.com/office/drawing/2014/main" id="{8CA46C50-1C05-12B1-B9C7-837819EEB17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E9D373A-8095-E7AE-F8B4-333697D5E04F}"/>
              </a:ext>
            </a:extLst>
          </p:cNvPr>
          <p:cNvSpPr>
            <a:spLocks noGrp="1"/>
          </p:cNvSpPr>
          <p:nvPr>
            <p:ph type="sldNum" sz="quarter" idx="12"/>
          </p:nvPr>
        </p:nvSpPr>
        <p:spPr/>
        <p:txBody>
          <a:bodyPr/>
          <a:lstStyle/>
          <a:p>
            <a:fld id="{8AF8A9F2-E111-4B6E-BB4D-814316F21AEB}" type="slidenum">
              <a:rPr lang="en-IN" smtClean="0"/>
              <a:t>‹#›</a:t>
            </a:fld>
            <a:endParaRPr lang="en-IN"/>
          </a:p>
        </p:txBody>
      </p:sp>
    </p:spTree>
    <p:extLst>
      <p:ext uri="{BB962C8B-B14F-4D97-AF65-F5344CB8AC3E}">
        <p14:creationId xmlns:p14="http://schemas.microsoft.com/office/powerpoint/2010/main" val="3783176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33192-C35C-58D6-2712-F9D74B71706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FF6ACA5-4F3D-778C-5E9C-4E830A78E4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98EDD5-39CC-EB36-E89F-F2D6ECB343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87788A9A-365A-3451-5799-C4402F4C28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AEB460-BF29-0D49-2930-10AB7FE64F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44FD9A70-F0F5-4D87-6942-C8E565D242E7}"/>
              </a:ext>
            </a:extLst>
          </p:cNvPr>
          <p:cNvSpPr>
            <a:spLocks noGrp="1"/>
          </p:cNvSpPr>
          <p:nvPr>
            <p:ph type="dt" sz="half" idx="10"/>
          </p:nvPr>
        </p:nvSpPr>
        <p:spPr/>
        <p:txBody>
          <a:bodyPr/>
          <a:lstStyle/>
          <a:p>
            <a:fld id="{43F7A4A3-D7B4-4F55-AB3C-736537F88EE8}" type="datetimeFigureOut">
              <a:rPr lang="en-IN" smtClean="0"/>
              <a:t>19-04-2023</a:t>
            </a:fld>
            <a:endParaRPr lang="en-IN"/>
          </a:p>
        </p:txBody>
      </p:sp>
      <p:sp>
        <p:nvSpPr>
          <p:cNvPr id="8" name="Footer Placeholder 7">
            <a:extLst>
              <a:ext uri="{FF2B5EF4-FFF2-40B4-BE49-F238E27FC236}">
                <a16:creationId xmlns:a16="http://schemas.microsoft.com/office/drawing/2014/main" id="{200C2376-DAA8-4E21-2783-52220D615A26}"/>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33D64A3C-0C24-A559-4476-8E549D7A5349}"/>
              </a:ext>
            </a:extLst>
          </p:cNvPr>
          <p:cNvSpPr>
            <a:spLocks noGrp="1"/>
          </p:cNvSpPr>
          <p:nvPr>
            <p:ph type="sldNum" sz="quarter" idx="12"/>
          </p:nvPr>
        </p:nvSpPr>
        <p:spPr/>
        <p:txBody>
          <a:bodyPr/>
          <a:lstStyle/>
          <a:p>
            <a:fld id="{8AF8A9F2-E111-4B6E-BB4D-814316F21AEB}" type="slidenum">
              <a:rPr lang="en-IN" smtClean="0"/>
              <a:t>‹#›</a:t>
            </a:fld>
            <a:endParaRPr lang="en-IN"/>
          </a:p>
        </p:txBody>
      </p:sp>
    </p:spTree>
    <p:extLst>
      <p:ext uri="{BB962C8B-B14F-4D97-AF65-F5344CB8AC3E}">
        <p14:creationId xmlns:p14="http://schemas.microsoft.com/office/powerpoint/2010/main" val="177909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D3537-34AA-7A9B-10AD-753C68FB41A5}"/>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24FE1239-87D6-178D-6BFE-8F744806D4C9}"/>
              </a:ext>
            </a:extLst>
          </p:cNvPr>
          <p:cNvSpPr>
            <a:spLocks noGrp="1"/>
          </p:cNvSpPr>
          <p:nvPr>
            <p:ph type="dt" sz="half" idx="10"/>
          </p:nvPr>
        </p:nvSpPr>
        <p:spPr/>
        <p:txBody>
          <a:bodyPr/>
          <a:lstStyle/>
          <a:p>
            <a:fld id="{43F7A4A3-D7B4-4F55-AB3C-736537F88EE8}" type="datetimeFigureOut">
              <a:rPr lang="en-IN" smtClean="0"/>
              <a:t>19-04-2023</a:t>
            </a:fld>
            <a:endParaRPr lang="en-IN"/>
          </a:p>
        </p:txBody>
      </p:sp>
      <p:sp>
        <p:nvSpPr>
          <p:cNvPr id="4" name="Footer Placeholder 3">
            <a:extLst>
              <a:ext uri="{FF2B5EF4-FFF2-40B4-BE49-F238E27FC236}">
                <a16:creationId xmlns:a16="http://schemas.microsoft.com/office/drawing/2014/main" id="{2DD4F8BB-DA7A-BC0D-BEAF-2200F7670E0F}"/>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8E136167-7AA1-66D9-F15F-97E8E8111C65}"/>
              </a:ext>
            </a:extLst>
          </p:cNvPr>
          <p:cNvSpPr>
            <a:spLocks noGrp="1"/>
          </p:cNvSpPr>
          <p:nvPr>
            <p:ph type="sldNum" sz="quarter" idx="12"/>
          </p:nvPr>
        </p:nvSpPr>
        <p:spPr/>
        <p:txBody>
          <a:bodyPr/>
          <a:lstStyle/>
          <a:p>
            <a:fld id="{8AF8A9F2-E111-4B6E-BB4D-814316F21AEB}" type="slidenum">
              <a:rPr lang="en-IN" smtClean="0"/>
              <a:t>‹#›</a:t>
            </a:fld>
            <a:endParaRPr lang="en-IN"/>
          </a:p>
        </p:txBody>
      </p:sp>
    </p:spTree>
    <p:extLst>
      <p:ext uri="{BB962C8B-B14F-4D97-AF65-F5344CB8AC3E}">
        <p14:creationId xmlns:p14="http://schemas.microsoft.com/office/powerpoint/2010/main" val="1950365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E70743-1DF4-D06E-939C-050819B8D4EA}"/>
              </a:ext>
            </a:extLst>
          </p:cNvPr>
          <p:cNvSpPr>
            <a:spLocks noGrp="1"/>
          </p:cNvSpPr>
          <p:nvPr>
            <p:ph type="dt" sz="half" idx="10"/>
          </p:nvPr>
        </p:nvSpPr>
        <p:spPr/>
        <p:txBody>
          <a:bodyPr/>
          <a:lstStyle/>
          <a:p>
            <a:fld id="{43F7A4A3-D7B4-4F55-AB3C-736537F88EE8}" type="datetimeFigureOut">
              <a:rPr lang="en-IN" smtClean="0"/>
              <a:t>19-04-2023</a:t>
            </a:fld>
            <a:endParaRPr lang="en-IN"/>
          </a:p>
        </p:txBody>
      </p:sp>
      <p:sp>
        <p:nvSpPr>
          <p:cNvPr id="3" name="Footer Placeholder 2">
            <a:extLst>
              <a:ext uri="{FF2B5EF4-FFF2-40B4-BE49-F238E27FC236}">
                <a16:creationId xmlns:a16="http://schemas.microsoft.com/office/drawing/2014/main" id="{E39203F3-041C-EDB9-9CA6-24C7EF49625E}"/>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72DD3C48-E829-D698-5D9C-9A36F4A15E5F}"/>
              </a:ext>
            </a:extLst>
          </p:cNvPr>
          <p:cNvSpPr>
            <a:spLocks noGrp="1"/>
          </p:cNvSpPr>
          <p:nvPr>
            <p:ph type="sldNum" sz="quarter" idx="12"/>
          </p:nvPr>
        </p:nvSpPr>
        <p:spPr/>
        <p:txBody>
          <a:bodyPr/>
          <a:lstStyle/>
          <a:p>
            <a:fld id="{8AF8A9F2-E111-4B6E-BB4D-814316F21AEB}" type="slidenum">
              <a:rPr lang="en-IN" smtClean="0"/>
              <a:t>‹#›</a:t>
            </a:fld>
            <a:endParaRPr lang="en-IN"/>
          </a:p>
        </p:txBody>
      </p:sp>
    </p:spTree>
    <p:extLst>
      <p:ext uri="{BB962C8B-B14F-4D97-AF65-F5344CB8AC3E}">
        <p14:creationId xmlns:p14="http://schemas.microsoft.com/office/powerpoint/2010/main" val="2245701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A1DDD-B1B9-ADCA-C7A4-FD044055B3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ADD184C-B6CF-70CE-0727-75F7E8F4B4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91EF8D9B-DFE5-9AD8-EBC6-37E4874577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360EE6-2848-F62B-3452-28C229315A47}"/>
              </a:ext>
            </a:extLst>
          </p:cNvPr>
          <p:cNvSpPr>
            <a:spLocks noGrp="1"/>
          </p:cNvSpPr>
          <p:nvPr>
            <p:ph type="dt" sz="half" idx="10"/>
          </p:nvPr>
        </p:nvSpPr>
        <p:spPr/>
        <p:txBody>
          <a:bodyPr/>
          <a:lstStyle/>
          <a:p>
            <a:fld id="{43F7A4A3-D7B4-4F55-AB3C-736537F88EE8}" type="datetimeFigureOut">
              <a:rPr lang="en-IN" smtClean="0"/>
              <a:t>19-04-2023</a:t>
            </a:fld>
            <a:endParaRPr lang="en-IN"/>
          </a:p>
        </p:txBody>
      </p:sp>
      <p:sp>
        <p:nvSpPr>
          <p:cNvPr id="6" name="Footer Placeholder 5">
            <a:extLst>
              <a:ext uri="{FF2B5EF4-FFF2-40B4-BE49-F238E27FC236}">
                <a16:creationId xmlns:a16="http://schemas.microsoft.com/office/drawing/2014/main" id="{4DE7B1D0-F1B8-6FCB-C765-F3DD9CD733F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26DCE83-53B0-268B-0CB3-E9F0BB8A853C}"/>
              </a:ext>
            </a:extLst>
          </p:cNvPr>
          <p:cNvSpPr>
            <a:spLocks noGrp="1"/>
          </p:cNvSpPr>
          <p:nvPr>
            <p:ph type="sldNum" sz="quarter" idx="12"/>
          </p:nvPr>
        </p:nvSpPr>
        <p:spPr/>
        <p:txBody>
          <a:bodyPr/>
          <a:lstStyle/>
          <a:p>
            <a:fld id="{8AF8A9F2-E111-4B6E-BB4D-814316F21AEB}" type="slidenum">
              <a:rPr lang="en-IN" smtClean="0"/>
              <a:t>‹#›</a:t>
            </a:fld>
            <a:endParaRPr lang="en-IN"/>
          </a:p>
        </p:txBody>
      </p:sp>
    </p:spTree>
    <p:extLst>
      <p:ext uri="{BB962C8B-B14F-4D97-AF65-F5344CB8AC3E}">
        <p14:creationId xmlns:p14="http://schemas.microsoft.com/office/powerpoint/2010/main" val="3314810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D5F52-3F43-7801-0B32-4F45F9D8FF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17AD2240-C94C-D90E-A65F-B0BF485904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F10085AA-CD5C-672A-3B87-CBCE7EEA15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683D2F-0641-B4B6-D03C-8A67E052D878}"/>
              </a:ext>
            </a:extLst>
          </p:cNvPr>
          <p:cNvSpPr>
            <a:spLocks noGrp="1"/>
          </p:cNvSpPr>
          <p:nvPr>
            <p:ph type="dt" sz="half" idx="10"/>
          </p:nvPr>
        </p:nvSpPr>
        <p:spPr/>
        <p:txBody>
          <a:bodyPr/>
          <a:lstStyle/>
          <a:p>
            <a:fld id="{43F7A4A3-D7B4-4F55-AB3C-736537F88EE8}" type="datetimeFigureOut">
              <a:rPr lang="en-IN" smtClean="0"/>
              <a:t>19-04-2023</a:t>
            </a:fld>
            <a:endParaRPr lang="en-IN"/>
          </a:p>
        </p:txBody>
      </p:sp>
      <p:sp>
        <p:nvSpPr>
          <p:cNvPr id="6" name="Footer Placeholder 5">
            <a:extLst>
              <a:ext uri="{FF2B5EF4-FFF2-40B4-BE49-F238E27FC236}">
                <a16:creationId xmlns:a16="http://schemas.microsoft.com/office/drawing/2014/main" id="{97F69A51-4015-564F-7603-9913E2AFF30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8E15CC6-1C10-09E6-D67F-E581BDFEC133}"/>
              </a:ext>
            </a:extLst>
          </p:cNvPr>
          <p:cNvSpPr>
            <a:spLocks noGrp="1"/>
          </p:cNvSpPr>
          <p:nvPr>
            <p:ph type="sldNum" sz="quarter" idx="12"/>
          </p:nvPr>
        </p:nvSpPr>
        <p:spPr/>
        <p:txBody>
          <a:bodyPr/>
          <a:lstStyle/>
          <a:p>
            <a:fld id="{8AF8A9F2-E111-4B6E-BB4D-814316F21AEB}" type="slidenum">
              <a:rPr lang="en-IN" smtClean="0"/>
              <a:t>‹#›</a:t>
            </a:fld>
            <a:endParaRPr lang="en-IN"/>
          </a:p>
        </p:txBody>
      </p:sp>
    </p:spTree>
    <p:extLst>
      <p:ext uri="{BB962C8B-B14F-4D97-AF65-F5344CB8AC3E}">
        <p14:creationId xmlns:p14="http://schemas.microsoft.com/office/powerpoint/2010/main" val="3406828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2E1303-A7ED-8432-0B68-75A96F64FE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4B93C79-2812-33B9-2E7E-969719526C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0018DFD-724F-A75F-1143-58E41C1AB8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F7A4A3-D7B4-4F55-AB3C-736537F88EE8}" type="datetimeFigureOut">
              <a:rPr lang="en-IN" smtClean="0"/>
              <a:t>19-04-2023</a:t>
            </a:fld>
            <a:endParaRPr lang="en-IN"/>
          </a:p>
        </p:txBody>
      </p:sp>
      <p:sp>
        <p:nvSpPr>
          <p:cNvPr id="5" name="Footer Placeholder 4">
            <a:extLst>
              <a:ext uri="{FF2B5EF4-FFF2-40B4-BE49-F238E27FC236}">
                <a16:creationId xmlns:a16="http://schemas.microsoft.com/office/drawing/2014/main" id="{52ED2163-86C8-C9BB-C910-431321775C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E63DECB6-DA22-DF8C-46AD-649B358674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F8A9F2-E111-4B6E-BB4D-814316F21AEB}" type="slidenum">
              <a:rPr lang="en-IN" smtClean="0"/>
              <a:t>‹#›</a:t>
            </a:fld>
            <a:endParaRPr lang="en-IN"/>
          </a:p>
        </p:txBody>
      </p:sp>
    </p:spTree>
    <p:extLst>
      <p:ext uri="{BB962C8B-B14F-4D97-AF65-F5344CB8AC3E}">
        <p14:creationId xmlns:p14="http://schemas.microsoft.com/office/powerpoint/2010/main" val="2968677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72343" y="381001"/>
            <a:ext cx="9985828" cy="523220"/>
          </a:xfrm>
          <a:prstGeom prst="rect">
            <a:avLst/>
          </a:prstGeom>
          <a:noFill/>
        </p:spPr>
        <p:txBody>
          <a:bodyPr wrap="square" rtlCol="0">
            <a:spAutoFit/>
          </a:bodyPr>
          <a:lstStyle/>
          <a:p>
            <a:r>
              <a:rPr lang="en-US" sz="2800" dirty="0">
                <a:latin typeface="Book Antiqua" panose="02040602050305030304" pitchFamily="18" charset="0"/>
              </a:rPr>
              <a:t>RUNGTA COLLEGE OF DENTAL SCIENCES &amp; RESEARCH </a:t>
            </a:r>
          </a:p>
        </p:txBody>
      </p:sp>
      <p:sp>
        <p:nvSpPr>
          <p:cNvPr id="4" name="TextBox 3"/>
          <p:cNvSpPr txBox="1"/>
          <p:nvPr/>
        </p:nvSpPr>
        <p:spPr>
          <a:xfrm>
            <a:off x="145142" y="2467428"/>
            <a:ext cx="5551714" cy="954107"/>
          </a:xfrm>
          <a:prstGeom prst="rect">
            <a:avLst/>
          </a:prstGeom>
          <a:noFill/>
        </p:spPr>
        <p:txBody>
          <a:bodyPr wrap="square" rtlCol="0">
            <a:spAutoFit/>
          </a:bodyPr>
          <a:lstStyle/>
          <a:p>
            <a:r>
              <a:rPr lang="en-US" sz="2800" dirty="0">
                <a:latin typeface="Book Antiqua" panose="02040602050305030304" pitchFamily="18" charset="0"/>
              </a:rPr>
              <a:t>TITLE OF THE TOPIC:ENDO-PERIO LESION </a:t>
            </a:r>
          </a:p>
        </p:txBody>
      </p:sp>
      <p:sp>
        <p:nvSpPr>
          <p:cNvPr id="6" name="TextBox 5"/>
          <p:cNvSpPr txBox="1"/>
          <p:nvPr/>
        </p:nvSpPr>
        <p:spPr>
          <a:xfrm>
            <a:off x="203200" y="5715000"/>
            <a:ext cx="11393714" cy="954107"/>
          </a:xfrm>
          <a:prstGeom prst="rect">
            <a:avLst/>
          </a:prstGeom>
          <a:noFill/>
        </p:spPr>
        <p:txBody>
          <a:bodyPr wrap="square" rtlCol="0">
            <a:spAutoFit/>
          </a:bodyPr>
          <a:lstStyle/>
          <a:p>
            <a:pPr algn="ctr"/>
            <a:r>
              <a:rPr lang="en-US" sz="2800" dirty="0">
                <a:latin typeface="Book Antiqua" panose="02040602050305030304" pitchFamily="18" charset="0"/>
              </a:rPr>
              <a:t>DEPARTMENT OF CONSERVATIVE DENTISTRY AND ENDODONTICS </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5781" r="15781"/>
          <a:stretch/>
        </p:blipFill>
        <p:spPr>
          <a:xfrm>
            <a:off x="0" y="-14515"/>
            <a:ext cx="1857828" cy="2114550"/>
          </a:xfrm>
          <a:prstGeom prst="rect">
            <a:avLst/>
          </a:prstGeom>
        </p:spPr>
      </p:pic>
      <p:sp>
        <p:nvSpPr>
          <p:cNvPr id="2" name="Slide Number Placeholder 1"/>
          <p:cNvSpPr>
            <a:spLocks noGrp="1"/>
          </p:cNvSpPr>
          <p:nvPr>
            <p:ph type="sldNum" sz="quarter" idx="12"/>
          </p:nvPr>
        </p:nvSpPr>
        <p:spPr/>
        <p:txBody>
          <a:bodyPr/>
          <a:lstStyle/>
          <a:p>
            <a:fld id="{72795863-2509-495E-A4D3-2D1EB08AA326}" type="slidenum">
              <a:rPr lang="en-US" smtClean="0"/>
              <a:t>1</a:t>
            </a:fld>
            <a:endParaRPr lang="en-US" dirty="0"/>
          </a:p>
        </p:txBody>
      </p:sp>
    </p:spTree>
    <p:extLst>
      <p:ext uri="{BB962C8B-B14F-4D97-AF65-F5344CB8AC3E}">
        <p14:creationId xmlns:p14="http://schemas.microsoft.com/office/powerpoint/2010/main" val="1307440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IN" altLang="en-US"/>
            </a:br>
            <a:r>
              <a:rPr lang="en-IN" altLang="en-US"/>
              <a:t> </a:t>
            </a:r>
            <a:r>
              <a:rPr lang="en-IN" altLang="en-US" sz="2800" b="1">
                <a:latin typeface="Times New Roman" panose="02020603050405020304" charset="0"/>
                <a:cs typeface="Times New Roman" panose="02020603050405020304" charset="0"/>
              </a:rPr>
              <a:t>STAINING</a:t>
            </a:r>
          </a:p>
        </p:txBody>
      </p:sp>
      <p:sp>
        <p:nvSpPr>
          <p:cNvPr id="3" name="Content Placeholder 2"/>
          <p:cNvSpPr>
            <a:spLocks noGrp="1"/>
          </p:cNvSpPr>
          <p:nvPr>
            <p:ph idx="1"/>
          </p:nvPr>
        </p:nvSpPr>
        <p:spPr/>
        <p:txBody>
          <a:bodyPr>
            <a:normAutofit/>
          </a:bodyPr>
          <a:lstStyle/>
          <a:p>
            <a:r>
              <a:rPr lang="en-IN" sz="2400" dirty="0">
                <a:latin typeface="Times New Roman" panose="02020603050405020304" charset="0"/>
                <a:cs typeface="Times New Roman" panose="02020603050405020304" charset="0"/>
                <a:sym typeface="+mn-ea"/>
              </a:rPr>
              <a:t>Identifies lines of fracture in the crown and root </a:t>
            </a:r>
            <a:endParaRPr lang="en-IN" sz="2400" dirty="0">
              <a:latin typeface="Times New Roman" panose="02020603050405020304" charset="0"/>
              <a:cs typeface="Times New Roman" panose="02020603050405020304" charset="0"/>
            </a:endParaRPr>
          </a:p>
          <a:p>
            <a:r>
              <a:rPr lang="en-IN" sz="2400" dirty="0">
                <a:latin typeface="Times New Roman" panose="02020603050405020304" charset="0"/>
                <a:cs typeface="Times New Roman" panose="02020603050405020304" charset="0"/>
                <a:sym typeface="+mn-ea"/>
              </a:rPr>
              <a:t>The tooth crown is dried and a cotton pellet soaked with </a:t>
            </a:r>
            <a:r>
              <a:rPr lang="en-IN" sz="2400" dirty="0" err="1">
                <a:solidFill>
                  <a:schemeClr val="tx1"/>
                </a:solidFill>
                <a:latin typeface="Times New Roman" panose="02020603050405020304" charset="0"/>
                <a:cs typeface="Times New Roman" panose="02020603050405020304" charset="0"/>
                <a:sym typeface="+mn-ea"/>
              </a:rPr>
              <a:t>methylene</a:t>
            </a:r>
            <a:r>
              <a:rPr lang="en-IN" sz="2400" dirty="0">
                <a:solidFill>
                  <a:schemeClr val="tx1"/>
                </a:solidFill>
                <a:latin typeface="Times New Roman" panose="02020603050405020304" charset="0"/>
                <a:cs typeface="Times New Roman" panose="02020603050405020304" charset="0"/>
                <a:sym typeface="+mn-ea"/>
              </a:rPr>
              <a:t> blue dye</a:t>
            </a:r>
            <a:r>
              <a:rPr lang="en-IN" sz="2400" i="1" dirty="0">
                <a:solidFill>
                  <a:schemeClr val="tx1"/>
                </a:solidFill>
                <a:latin typeface="Times New Roman" panose="02020603050405020304" charset="0"/>
                <a:cs typeface="Times New Roman" panose="02020603050405020304" charset="0"/>
                <a:sym typeface="+mn-ea"/>
              </a:rPr>
              <a:t> </a:t>
            </a:r>
            <a:r>
              <a:rPr lang="en-IN" sz="2400" dirty="0">
                <a:solidFill>
                  <a:schemeClr val="tx1"/>
                </a:solidFill>
                <a:latin typeface="Times New Roman" panose="02020603050405020304" charset="0"/>
                <a:cs typeface="Times New Roman" panose="02020603050405020304" charset="0"/>
                <a:sym typeface="+mn-ea"/>
              </a:rPr>
              <a:t>is swabbed on the </a:t>
            </a:r>
            <a:r>
              <a:rPr lang="en-IN" sz="2400" dirty="0" err="1">
                <a:solidFill>
                  <a:schemeClr val="tx1"/>
                </a:solidFill>
                <a:latin typeface="Times New Roman" panose="02020603050405020304" charset="0"/>
                <a:cs typeface="Times New Roman" panose="02020603050405020304" charset="0"/>
                <a:sym typeface="+mn-ea"/>
              </a:rPr>
              <a:t>occlusal</a:t>
            </a:r>
            <a:r>
              <a:rPr lang="en-IN" sz="2400" dirty="0">
                <a:solidFill>
                  <a:schemeClr val="tx1"/>
                </a:solidFill>
                <a:latin typeface="Times New Roman" panose="02020603050405020304" charset="0"/>
                <a:cs typeface="Times New Roman" panose="02020603050405020304" charset="0"/>
                <a:sym typeface="+mn-ea"/>
              </a:rPr>
              <a:t> surface of the tooth. </a:t>
            </a:r>
            <a:endParaRPr lang="en-IN" sz="2400" dirty="0">
              <a:solidFill>
                <a:schemeClr val="tx1"/>
              </a:solidFill>
              <a:latin typeface="Times New Roman" panose="02020603050405020304" charset="0"/>
              <a:cs typeface="Times New Roman" panose="02020603050405020304" charset="0"/>
            </a:endParaRPr>
          </a:p>
          <a:p>
            <a:r>
              <a:rPr lang="en-IN" sz="2400" dirty="0">
                <a:latin typeface="Times New Roman" panose="02020603050405020304" charset="0"/>
                <a:cs typeface="Times New Roman" panose="02020603050405020304" charset="0"/>
                <a:sym typeface="+mn-ea"/>
              </a:rPr>
              <a:t>The patient is asked to bite on a stick and perform lateral jaw movements.</a:t>
            </a:r>
            <a:endParaRPr lang="en-IN" sz="2400" dirty="0">
              <a:latin typeface="Times New Roman" panose="02020603050405020304" charset="0"/>
              <a:cs typeface="Times New Roman" panose="02020603050405020304" charset="0"/>
            </a:endParaRPr>
          </a:p>
          <a:p>
            <a:endParaRPr lang="en-US" sz="2400">
              <a:latin typeface="Times New Roman" panose="02020603050405020304" charset="0"/>
              <a:cs typeface="Times New Roman" panose="0202060305040502030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IN" sz="2400" dirty="0">
                <a:latin typeface="Times New Roman" panose="02020603050405020304" charset="0"/>
                <a:cs typeface="Times New Roman" panose="02020603050405020304" charset="0"/>
                <a:sym typeface="+mn-ea"/>
              </a:rPr>
              <a:t>Dye penetrates well into the zone of the fracture which is then rinsed from the tooth surfaces</a:t>
            </a:r>
          </a:p>
          <a:p>
            <a:pPr algn="just"/>
            <a:r>
              <a:rPr lang="en-IN" sz="2400" dirty="0">
                <a:latin typeface="Times New Roman" panose="02020603050405020304" charset="0"/>
                <a:cs typeface="Times New Roman" panose="02020603050405020304" charset="0"/>
                <a:sym typeface="+mn-ea"/>
              </a:rPr>
              <a:t>Visual examination with magnifying loops or the microscope will reveal a distinctive fracture line darkened with dye.</a:t>
            </a:r>
            <a:endParaRPr lang="en-IN" sz="2400" dirty="0">
              <a:latin typeface="Times New Roman" panose="02020603050405020304" charset="0"/>
              <a:cs typeface="Times New Roman" panose="02020603050405020304" charset="0"/>
            </a:endParaRPr>
          </a:p>
          <a:p>
            <a:endParaRPr lang="en-IN" dirty="0"/>
          </a:p>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IN" altLang="en-US"/>
            </a:br>
            <a:r>
              <a:rPr lang="en-IN" altLang="en-US"/>
              <a:t> </a:t>
            </a:r>
            <a:r>
              <a:rPr lang="en-IN" altLang="en-US" sz="2800" b="1">
                <a:latin typeface="Times New Roman" panose="02020603050405020304" charset="0"/>
                <a:cs typeface="Times New Roman" panose="02020603050405020304" charset="0"/>
              </a:rPr>
              <a:t>SELECTIVE ANESTHESIA TEST</a:t>
            </a:r>
            <a:br>
              <a:rPr lang="en-IN" altLang="en-US" sz="2800" b="1">
                <a:latin typeface="Times New Roman" panose="02020603050405020304" charset="0"/>
                <a:cs typeface="Times New Roman" panose="02020603050405020304" charset="0"/>
              </a:rPr>
            </a:br>
            <a:br>
              <a:rPr lang="en-IN" altLang="en-US"/>
            </a:br>
            <a:br>
              <a:rPr lang="en-IN" altLang="en-US"/>
            </a:br>
            <a:endParaRPr lang="en-IN" altLang="en-US"/>
          </a:p>
        </p:txBody>
      </p:sp>
      <p:sp>
        <p:nvSpPr>
          <p:cNvPr id="3" name="Content Placeholder 2"/>
          <p:cNvSpPr>
            <a:spLocks noGrp="1"/>
          </p:cNvSpPr>
          <p:nvPr>
            <p:ph idx="1"/>
          </p:nvPr>
        </p:nvSpPr>
        <p:spPr/>
        <p:txBody>
          <a:bodyPr>
            <a:noAutofit/>
          </a:bodyPr>
          <a:lstStyle/>
          <a:p>
            <a:pPr algn="just"/>
            <a:r>
              <a:rPr lang="en-IN" sz="2400" dirty="0">
                <a:latin typeface="Times New Roman" panose="02020603050405020304" charset="0"/>
                <a:cs typeface="Times New Roman" panose="02020603050405020304" charset="0"/>
                <a:sym typeface="+mn-ea"/>
              </a:rPr>
              <a:t>Useful in cases where the source of pain cannot be attributed to a specific arch. </a:t>
            </a:r>
            <a:endParaRPr lang="en-IN" sz="2400" dirty="0">
              <a:latin typeface="Times New Roman" panose="02020603050405020304" charset="0"/>
              <a:cs typeface="Times New Roman" panose="02020603050405020304" charset="0"/>
            </a:endParaRPr>
          </a:p>
          <a:p>
            <a:pPr algn="just"/>
            <a:r>
              <a:rPr lang="en-IN" sz="2400" dirty="0">
                <a:latin typeface="Times New Roman" panose="02020603050405020304" charset="0"/>
                <a:cs typeface="Times New Roman" panose="02020603050405020304" charset="0"/>
                <a:sym typeface="+mn-ea"/>
              </a:rPr>
              <a:t>Disappearance of pain following a </a:t>
            </a:r>
            <a:r>
              <a:rPr lang="en-IN" sz="2400" dirty="0" err="1">
                <a:latin typeface="Times New Roman" panose="02020603050405020304" charset="0"/>
                <a:cs typeface="Times New Roman" panose="02020603050405020304" charset="0"/>
                <a:sym typeface="+mn-ea"/>
              </a:rPr>
              <a:t>mandibular</a:t>
            </a:r>
            <a:r>
              <a:rPr lang="en-IN" sz="2400" dirty="0">
                <a:latin typeface="Times New Roman" panose="02020603050405020304" charset="0"/>
                <a:cs typeface="Times New Roman" panose="02020603050405020304" charset="0"/>
                <a:sym typeface="+mn-ea"/>
              </a:rPr>
              <a:t> block will confirm the source of pain originating from a </a:t>
            </a:r>
            <a:r>
              <a:rPr lang="en-IN" sz="2400" dirty="0" err="1">
                <a:latin typeface="Times New Roman" panose="02020603050405020304" charset="0"/>
                <a:cs typeface="Times New Roman" panose="02020603050405020304" charset="0"/>
                <a:sym typeface="+mn-ea"/>
              </a:rPr>
              <a:t>mandibular</a:t>
            </a:r>
            <a:r>
              <a:rPr lang="en-IN" sz="2400" dirty="0">
                <a:latin typeface="Times New Roman" panose="02020603050405020304" charset="0"/>
                <a:cs typeface="Times New Roman" panose="02020603050405020304" charset="0"/>
                <a:sym typeface="+mn-ea"/>
              </a:rPr>
              <a:t> tooth. </a:t>
            </a:r>
            <a:endParaRPr lang="en-IN" sz="2400" dirty="0">
              <a:latin typeface="Times New Roman" panose="02020603050405020304" charset="0"/>
              <a:cs typeface="Times New Roman" panose="02020603050405020304" charset="0"/>
            </a:endParaRPr>
          </a:p>
          <a:p>
            <a:pPr algn="just"/>
            <a:r>
              <a:rPr lang="en-IN" sz="2400" dirty="0">
                <a:latin typeface="Times New Roman" panose="02020603050405020304" charset="0"/>
                <a:cs typeface="Times New Roman" panose="02020603050405020304" charset="0"/>
                <a:sym typeface="+mn-ea"/>
              </a:rPr>
              <a:t>The periodontal ligament injection is often used</a:t>
            </a:r>
            <a:endParaRPr lang="en-IN" sz="2400" dirty="0">
              <a:latin typeface="Times New Roman" panose="02020603050405020304" charset="0"/>
              <a:cs typeface="Times New Roman" panose="02020603050405020304" charset="0"/>
            </a:endParaRPr>
          </a:p>
          <a:p>
            <a:pPr marL="0" indent="0" algn="just">
              <a:buNone/>
            </a:pPr>
            <a:endParaRPr lang="en-IN" sz="2400" dirty="0">
              <a:latin typeface="Times New Roman" panose="02020603050405020304" charset="0"/>
              <a:cs typeface="Times New Roman" panose="02020603050405020304" charset="0"/>
            </a:endParaRPr>
          </a:p>
          <a:p>
            <a:endParaRPr lang="en-IN" sz="2400" dirty="0">
              <a:latin typeface="Times New Roman" panose="02020603050405020304" charset="0"/>
              <a:cs typeface="Times New Roman" panose="0202060305040502030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IN" sz="2400" dirty="0">
                <a:latin typeface="Times New Roman" panose="02020603050405020304" charset="0"/>
                <a:cs typeface="Times New Roman" panose="02020603050405020304" charset="0"/>
                <a:sym typeface="+mn-ea"/>
              </a:rPr>
              <a:t>Maxillary arch - more focused to  specific tooth by injecting a small amount of </a:t>
            </a:r>
            <a:r>
              <a:rPr lang="en-IN" sz="2400" dirty="0" err="1">
                <a:latin typeface="Times New Roman" panose="02020603050405020304" charset="0"/>
                <a:cs typeface="Times New Roman" panose="02020603050405020304" charset="0"/>
                <a:sym typeface="+mn-ea"/>
              </a:rPr>
              <a:t>anesthetic</a:t>
            </a:r>
            <a:r>
              <a:rPr lang="en-IN" sz="2400" dirty="0">
                <a:latin typeface="Times New Roman" panose="02020603050405020304" charset="0"/>
                <a:cs typeface="Times New Roman" panose="02020603050405020304" charset="0"/>
                <a:sym typeface="+mn-ea"/>
              </a:rPr>
              <a:t> solution in an anterior–posterior direction at the root apex level.</a:t>
            </a:r>
            <a:endParaRPr lang="en-US"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pture"/>
          <p:cNvPicPr>
            <a:picLocks noGrp="1" noChangeAspect="1"/>
          </p:cNvPicPr>
          <p:nvPr>
            <p:ph idx="1"/>
          </p:nvPr>
        </p:nvPicPr>
        <p:blipFill>
          <a:blip r:embed="rId2"/>
          <a:stretch>
            <a:fillRect/>
          </a:stretch>
        </p:blipFill>
        <p:spPr>
          <a:xfrm>
            <a:off x="440690" y="770890"/>
            <a:ext cx="11311255" cy="43878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pture"/>
          <p:cNvPicPr>
            <a:picLocks noGrp="1" noChangeAspect="1"/>
          </p:cNvPicPr>
          <p:nvPr>
            <p:ph idx="1"/>
          </p:nvPr>
        </p:nvPicPr>
        <p:blipFill>
          <a:blip r:embed="rId2"/>
          <a:stretch>
            <a:fillRect/>
          </a:stretch>
        </p:blipFill>
        <p:spPr>
          <a:xfrm>
            <a:off x="2061210" y="1969135"/>
            <a:ext cx="8533765" cy="381889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apture"/>
          <p:cNvPicPr>
            <a:picLocks noGrp="1" noChangeAspect="1"/>
          </p:cNvPicPr>
          <p:nvPr>
            <p:ph idx="1"/>
          </p:nvPr>
        </p:nvPicPr>
        <p:blipFill>
          <a:blip r:embed="rId2"/>
          <a:stretch>
            <a:fillRect/>
          </a:stretch>
        </p:blipFill>
        <p:spPr>
          <a:xfrm>
            <a:off x="1677035" y="1853565"/>
            <a:ext cx="9846310" cy="414401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a:latin typeface="Times New Roman" panose="02020603050405020304" charset="0"/>
                <a:cs typeface="Times New Roman" panose="02020603050405020304" charset="0"/>
              </a:rPr>
              <a:t>TREATMENT ALTERNATIVES</a:t>
            </a:r>
          </a:p>
        </p:txBody>
      </p:sp>
      <p:sp>
        <p:nvSpPr>
          <p:cNvPr id="3" name="Content Placeholder 2"/>
          <p:cNvSpPr>
            <a:spLocks noGrp="1"/>
          </p:cNvSpPr>
          <p:nvPr>
            <p:ph idx="1"/>
          </p:nvPr>
        </p:nvSpPr>
        <p:spPr/>
        <p:txBody>
          <a:bodyPr>
            <a:normAutofit/>
          </a:bodyPr>
          <a:lstStyle/>
          <a:p>
            <a:pPr>
              <a:lnSpc>
                <a:spcPct val="150000"/>
              </a:lnSpc>
            </a:pPr>
            <a:r>
              <a:rPr lang="en-US" sz="2400">
                <a:latin typeface="Times New Roman" panose="02020603050405020304" charset="0"/>
                <a:cs typeface="Times New Roman" panose="02020603050405020304" charset="0"/>
              </a:rPr>
              <a:t>Consist of</a:t>
            </a:r>
            <a:r>
              <a:rPr lang="en-US" sz="2400">
                <a:solidFill>
                  <a:srgbClr val="FF0000"/>
                </a:solidFill>
                <a:latin typeface="Times New Roman" panose="02020603050405020304" charset="0"/>
                <a:cs typeface="Times New Roman" panose="02020603050405020304" charset="0"/>
              </a:rPr>
              <a:t> resection or regenerative </a:t>
            </a:r>
            <a:r>
              <a:rPr lang="en-US" sz="2400">
                <a:latin typeface="Times New Roman" panose="02020603050405020304" charset="0"/>
                <a:cs typeface="Times New Roman" panose="02020603050405020304" charset="0"/>
              </a:rPr>
              <a:t>approaches. </a:t>
            </a:r>
          </a:p>
          <a:p>
            <a:pPr>
              <a:lnSpc>
                <a:spcPct val="150000"/>
              </a:lnSpc>
            </a:pPr>
            <a:r>
              <a:rPr lang="en-US" sz="2400">
                <a:latin typeface="Times New Roman" panose="02020603050405020304" charset="0"/>
                <a:cs typeface="Times New Roman" panose="02020603050405020304" charset="0"/>
              </a:rPr>
              <a:t>Resection techniques focus on </a:t>
            </a:r>
            <a:r>
              <a:rPr lang="en-US" sz="2400">
                <a:solidFill>
                  <a:srgbClr val="FF0000"/>
                </a:solidFill>
                <a:latin typeface="Times New Roman" panose="02020603050405020304" charset="0"/>
                <a:cs typeface="Times New Roman" panose="02020603050405020304" charset="0"/>
              </a:rPr>
              <a:t>eliminating the diseased roots or teeth</a:t>
            </a:r>
          </a:p>
          <a:p>
            <a:pPr>
              <a:lnSpc>
                <a:spcPct val="150000"/>
              </a:lnSpc>
            </a:pPr>
            <a:r>
              <a:rPr lang="en-US" sz="2400">
                <a:latin typeface="Times New Roman" panose="02020603050405020304" charset="0"/>
                <a:cs typeface="Times New Roman" panose="02020603050405020304" charset="0"/>
              </a:rPr>
              <a:t>Regenerative efforts are aimed at</a:t>
            </a:r>
            <a:r>
              <a:rPr lang="en-US" sz="2400">
                <a:solidFill>
                  <a:srgbClr val="FF0000"/>
                </a:solidFill>
                <a:latin typeface="Times New Roman" panose="02020603050405020304" charset="0"/>
                <a:cs typeface="Times New Roman" panose="02020603050405020304" charset="0"/>
              </a:rPr>
              <a:t> restoring lost biologic structures. </a:t>
            </a:r>
          </a:p>
          <a:p>
            <a:pPr marL="0" indent="0">
              <a:lnSpc>
                <a:spcPct val="150000"/>
              </a:lnSpc>
              <a:buNone/>
            </a:pPr>
            <a:r>
              <a:rPr lang="en-US" sz="2400">
                <a:latin typeface="Times New Roman" panose="02020603050405020304" charset="0"/>
                <a:cs typeface="Times New Roman" panose="02020603050405020304" charset="0"/>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106420" y="434340"/>
            <a:ext cx="6985635" cy="557212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pture"/>
          <p:cNvPicPr>
            <a:picLocks noGrp="1" noChangeAspect="1"/>
          </p:cNvPicPr>
          <p:nvPr>
            <p:ph idx="1"/>
          </p:nvPr>
        </p:nvPicPr>
        <p:blipFill>
          <a:blip r:embed="rId2"/>
          <a:stretch>
            <a:fillRect/>
          </a:stretch>
        </p:blipFill>
        <p:spPr>
          <a:xfrm>
            <a:off x="2364740" y="259715"/>
            <a:ext cx="7231380" cy="575500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94971" y="609603"/>
            <a:ext cx="9260115" cy="1103091"/>
          </a:xfrm>
        </p:spPr>
        <p:txBody>
          <a:bodyPr>
            <a:normAutofit/>
          </a:bodyPr>
          <a:lstStyle/>
          <a:p>
            <a:r>
              <a:rPr lang="en-US" b="1" dirty="0">
                <a:solidFill>
                  <a:schemeClr val="tx1"/>
                </a:solidFill>
                <a:effectLst/>
                <a:latin typeface="Times New Roman" panose="02020603050405020304" pitchFamily="18" charset="0"/>
                <a:cs typeface="Times New Roman" panose="02020603050405020304" pitchFamily="18" charset="0"/>
              </a:rPr>
              <a:t>Specific learning Objectives </a:t>
            </a:r>
            <a:endParaRPr lang="en-US" sz="3100" b="1" dirty="0">
              <a:effectLst/>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nvGraphicFramePr>
        <p:xfrm>
          <a:off x="711201" y="2612570"/>
          <a:ext cx="10232570" cy="2189158"/>
        </p:xfrm>
        <a:graphic>
          <a:graphicData uri="http://schemas.openxmlformats.org/drawingml/2006/table">
            <a:tbl>
              <a:tblPr firstRow="1" bandRow="1">
                <a:tableStyleId>{5C22544A-7EE6-4342-B048-85BDC9FD1C3A}</a:tableStyleId>
              </a:tblPr>
              <a:tblGrid>
                <a:gridCol w="2700665">
                  <a:extLst>
                    <a:ext uri="{9D8B030D-6E8A-4147-A177-3AD203B41FA5}">
                      <a16:colId xmlns:a16="http://schemas.microsoft.com/office/drawing/2014/main" val="946123654"/>
                    </a:ext>
                  </a:extLst>
                </a:gridCol>
                <a:gridCol w="4459236">
                  <a:extLst>
                    <a:ext uri="{9D8B030D-6E8A-4147-A177-3AD203B41FA5}">
                      <a16:colId xmlns:a16="http://schemas.microsoft.com/office/drawing/2014/main" val="2411658997"/>
                    </a:ext>
                  </a:extLst>
                </a:gridCol>
                <a:gridCol w="3072669">
                  <a:extLst>
                    <a:ext uri="{9D8B030D-6E8A-4147-A177-3AD203B41FA5}">
                      <a16:colId xmlns:a16="http://schemas.microsoft.com/office/drawing/2014/main" val="3411213719"/>
                    </a:ext>
                  </a:extLst>
                </a:gridCol>
              </a:tblGrid>
              <a:tr h="454499">
                <a:tc>
                  <a:txBody>
                    <a:bodyPr/>
                    <a:lstStyle/>
                    <a:p>
                      <a:r>
                        <a:rPr lang="en-US" dirty="0"/>
                        <a:t>Core areas* </a:t>
                      </a:r>
                    </a:p>
                  </a:txBody>
                  <a:tcPr/>
                </a:tc>
                <a:tc>
                  <a:txBody>
                    <a:bodyPr/>
                    <a:lstStyle/>
                    <a:p>
                      <a:r>
                        <a:rPr lang="en-US" dirty="0"/>
                        <a:t>Domain</a:t>
                      </a:r>
                      <a:r>
                        <a:rPr lang="en-US" baseline="0" dirty="0"/>
                        <a:t> **</a:t>
                      </a:r>
                      <a:endParaRPr lang="en-US" dirty="0"/>
                    </a:p>
                  </a:txBody>
                  <a:tcPr/>
                </a:tc>
                <a:tc>
                  <a:txBody>
                    <a:bodyPr/>
                    <a:lstStyle/>
                    <a:p>
                      <a:r>
                        <a:rPr lang="en-US" dirty="0"/>
                        <a:t>Category #</a:t>
                      </a:r>
                    </a:p>
                  </a:txBody>
                  <a:tcPr/>
                </a:tc>
                <a:extLst>
                  <a:ext uri="{0D108BD9-81ED-4DB2-BD59-A6C34878D82A}">
                    <a16:rowId xmlns:a16="http://schemas.microsoft.com/office/drawing/2014/main" val="868424398"/>
                  </a:ext>
                </a:extLst>
              </a:tr>
              <a:tr h="454499">
                <a:tc>
                  <a:txBody>
                    <a:bodyPr/>
                    <a:lstStyle/>
                    <a:p>
                      <a:r>
                        <a:rPr lang="en-US" dirty="0" err="1"/>
                        <a:t>Develpmental</a:t>
                      </a:r>
                      <a:r>
                        <a:rPr lang="en-US" dirty="0"/>
                        <a:t> malformation</a:t>
                      </a:r>
                    </a:p>
                  </a:txBody>
                  <a:tcPr/>
                </a:tc>
                <a:tc>
                  <a:txBody>
                    <a:bodyPr/>
                    <a:lstStyle/>
                    <a:p>
                      <a:r>
                        <a:rPr lang="en-US" dirty="0"/>
                        <a:t>COGNITIVE</a:t>
                      </a:r>
                    </a:p>
                  </a:txBody>
                  <a:tcPr/>
                </a:tc>
                <a:tc>
                  <a:txBody>
                    <a:bodyPr/>
                    <a:lstStyle/>
                    <a:p>
                      <a:r>
                        <a:rPr lang="en-US" dirty="0"/>
                        <a:t>MUST NOW</a:t>
                      </a:r>
                    </a:p>
                  </a:txBody>
                  <a:tcPr/>
                </a:tc>
                <a:extLst>
                  <a:ext uri="{0D108BD9-81ED-4DB2-BD59-A6C34878D82A}">
                    <a16:rowId xmlns:a16="http://schemas.microsoft.com/office/drawing/2014/main" val="3586572506"/>
                  </a:ext>
                </a:extLst>
              </a:tr>
              <a:tr h="454499">
                <a:tc>
                  <a:txBody>
                    <a:bodyPr/>
                    <a:lstStyle/>
                    <a:p>
                      <a:r>
                        <a:rPr lang="en-US" dirty="0"/>
                        <a:t>Classification</a:t>
                      </a:r>
                    </a:p>
                  </a:txBody>
                  <a:tcPr/>
                </a:tc>
                <a:tc>
                  <a:txBody>
                    <a:bodyPr/>
                    <a:lstStyle/>
                    <a:p>
                      <a:r>
                        <a:rPr lang="en-US" dirty="0"/>
                        <a:t>PSYCHOMOTOR</a:t>
                      </a:r>
                    </a:p>
                  </a:txBody>
                  <a:tcPr/>
                </a:tc>
                <a:tc>
                  <a:txBody>
                    <a:bodyPr/>
                    <a:lstStyle/>
                    <a:p>
                      <a:r>
                        <a:rPr lang="en-US" dirty="0"/>
                        <a:t>NICE TO KNOW</a:t>
                      </a:r>
                    </a:p>
                  </a:txBody>
                  <a:tcPr/>
                </a:tc>
                <a:extLst>
                  <a:ext uri="{0D108BD9-81ED-4DB2-BD59-A6C34878D82A}">
                    <a16:rowId xmlns:a16="http://schemas.microsoft.com/office/drawing/2014/main" val="2359924706"/>
                  </a:ext>
                </a:extLst>
              </a:tr>
              <a:tr h="454499">
                <a:tc>
                  <a:txBody>
                    <a:bodyPr/>
                    <a:lstStyle/>
                    <a:p>
                      <a:r>
                        <a:rPr lang="en-US" dirty="0"/>
                        <a:t>Influence of periodontal problem on pulp </a:t>
                      </a:r>
                    </a:p>
                  </a:txBody>
                  <a:tcPr/>
                </a:tc>
                <a:tc>
                  <a:txBody>
                    <a:bodyPr/>
                    <a:lstStyle/>
                    <a:p>
                      <a:r>
                        <a:rPr lang="en-US" dirty="0"/>
                        <a:t>AFFECTIVE</a:t>
                      </a:r>
                    </a:p>
                  </a:txBody>
                  <a:tcPr/>
                </a:tc>
                <a:tc>
                  <a:txBody>
                    <a:bodyPr/>
                    <a:lstStyle/>
                    <a:p>
                      <a:r>
                        <a:rPr lang="en-US" dirty="0"/>
                        <a:t>DESIRE TO KNOW</a:t>
                      </a:r>
                    </a:p>
                  </a:txBody>
                  <a:tcPr/>
                </a:tc>
                <a:extLst>
                  <a:ext uri="{0D108BD9-81ED-4DB2-BD59-A6C34878D82A}">
                    <a16:rowId xmlns:a16="http://schemas.microsoft.com/office/drawing/2014/main" val="2577297493"/>
                  </a:ext>
                </a:extLst>
              </a:tr>
            </a:tbl>
          </a:graphicData>
        </a:graphic>
      </p:graphicFrame>
      <p:sp>
        <p:nvSpPr>
          <p:cNvPr id="4" name="Rectangle 3"/>
          <p:cNvSpPr/>
          <p:nvPr/>
        </p:nvSpPr>
        <p:spPr>
          <a:xfrm>
            <a:off x="1175656" y="1878767"/>
            <a:ext cx="9797143" cy="523220"/>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At the end of this presentation the learner is expected to know ;</a:t>
            </a:r>
            <a:endParaRPr lang="en-US" sz="2800" dirty="0"/>
          </a:p>
        </p:txBody>
      </p:sp>
      <p:sp>
        <p:nvSpPr>
          <p:cNvPr id="5" name="Slide Number Placeholder 4"/>
          <p:cNvSpPr>
            <a:spLocks noGrp="1"/>
          </p:cNvSpPr>
          <p:nvPr>
            <p:ph type="sldNum" sz="quarter" idx="12"/>
          </p:nvPr>
        </p:nvSpPr>
        <p:spPr/>
        <p:txBody>
          <a:bodyPr/>
          <a:lstStyle/>
          <a:p>
            <a:fld id="{72795863-2509-495E-A4D3-2D1EB08AA326}" type="slidenum">
              <a:rPr lang="en-US" smtClean="0"/>
              <a:t>2</a:t>
            </a:fld>
            <a:endParaRPr lang="en-US"/>
          </a:p>
        </p:txBody>
      </p:sp>
    </p:spTree>
    <p:extLst>
      <p:ext uri="{BB962C8B-B14F-4D97-AF65-F5344CB8AC3E}">
        <p14:creationId xmlns:p14="http://schemas.microsoft.com/office/powerpoint/2010/main" val="3994717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sz="2800">
                <a:latin typeface="Times New Roman" panose="02020603050405020304" charset="0"/>
                <a:cs typeface="Times New Roman" panose="02020603050405020304" charset="0"/>
              </a:rPr>
              <a:t> </a:t>
            </a:r>
            <a:br>
              <a:rPr lang="en-IN" altLang="en-US" sz="2800">
                <a:latin typeface="Times New Roman" panose="02020603050405020304" charset="0"/>
                <a:cs typeface="Times New Roman" panose="02020603050405020304" charset="0"/>
              </a:rPr>
            </a:br>
            <a:r>
              <a:rPr lang="en-IN" altLang="en-US" sz="2400" b="1">
                <a:latin typeface="Times New Roman" panose="02020603050405020304" charset="0"/>
                <a:cs typeface="Times New Roman" panose="02020603050405020304" charset="0"/>
              </a:rPr>
              <a:t>  ROOT RESECTION</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a:latin typeface="Times New Roman" panose="02020603050405020304" charset="0"/>
                <a:cs typeface="Times New Roman" panose="02020603050405020304" charset="0"/>
                <a:sym typeface="+mn-ea"/>
              </a:rPr>
              <a:t>Root resection is the removal of a root, with accompanying  odontoplasty before or preferably after endodontic treatment</a:t>
            </a:r>
            <a:r>
              <a:rPr lang="en-IN" altLang="en-US" sz="2400">
                <a:latin typeface="Times New Roman" panose="02020603050405020304" charset="0"/>
                <a:cs typeface="Times New Roman" panose="02020603050405020304" charset="0"/>
                <a:sym typeface="+mn-ea"/>
              </a:rPr>
              <a:t>.</a:t>
            </a:r>
          </a:p>
          <a:p>
            <a:pPr marL="0" indent="0">
              <a:buFont typeface="Arial" panose="020B0604020202020204" pitchFamily="34" charset="0"/>
              <a:buNone/>
            </a:pPr>
            <a:r>
              <a:rPr lang="en-IN" altLang="en-US" sz="2400">
                <a:latin typeface="Times New Roman" panose="02020603050405020304" charset="0"/>
                <a:cs typeface="Times New Roman" panose="02020603050405020304" charset="0"/>
                <a:sym typeface="+mn-ea"/>
              </a:rPr>
              <a:t> </a:t>
            </a:r>
            <a:r>
              <a:rPr lang="en-IN" altLang="en-US" sz="2400" u="sng">
                <a:latin typeface="Times New Roman" panose="02020603050405020304" charset="0"/>
                <a:cs typeface="Times New Roman" panose="02020603050405020304" charset="0"/>
                <a:sym typeface="+mn-ea"/>
              </a:rPr>
              <a:t>I</a:t>
            </a:r>
            <a:r>
              <a:rPr lang="en-US" sz="2400" u="sng">
                <a:latin typeface="Times New Roman" panose="02020603050405020304" charset="0"/>
                <a:cs typeface="Times New Roman" panose="02020603050405020304" charset="0"/>
                <a:sym typeface="+mn-ea"/>
              </a:rPr>
              <a:t>ndications </a:t>
            </a:r>
          </a:p>
          <a:p>
            <a:pPr>
              <a:buFont typeface="Arial" panose="020B0604020202020204" pitchFamily="34" charset="0"/>
              <a:buChar char="•"/>
            </a:pPr>
            <a:r>
              <a:rPr lang="en-IN" altLang="en-US" sz="2400">
                <a:latin typeface="Times New Roman" panose="02020603050405020304" charset="0"/>
                <a:cs typeface="Times New Roman" panose="02020603050405020304" charset="0"/>
                <a:sym typeface="+mn-ea"/>
              </a:rPr>
              <a:t>R</a:t>
            </a:r>
            <a:r>
              <a:rPr lang="en-US" sz="2400">
                <a:latin typeface="Times New Roman" panose="02020603050405020304" charset="0"/>
                <a:cs typeface="Times New Roman" panose="02020603050405020304" charset="0"/>
                <a:sym typeface="+mn-ea"/>
              </a:rPr>
              <a:t>oot fracture, </a:t>
            </a:r>
          </a:p>
          <a:p>
            <a:pPr>
              <a:buFont typeface="Arial" panose="020B0604020202020204" pitchFamily="34" charset="0"/>
              <a:buChar char="•"/>
            </a:pPr>
            <a:r>
              <a:rPr lang="en-IN" altLang="en-US" sz="2400">
                <a:latin typeface="Times New Roman" panose="02020603050405020304" charset="0"/>
                <a:cs typeface="Times New Roman" panose="02020603050405020304" charset="0"/>
                <a:sym typeface="+mn-ea"/>
              </a:rPr>
              <a:t>P</a:t>
            </a:r>
            <a:r>
              <a:rPr lang="en-US" sz="2400">
                <a:latin typeface="Times New Roman" panose="02020603050405020304" charset="0"/>
                <a:cs typeface="Times New Roman" panose="02020603050405020304" charset="0"/>
                <a:sym typeface="+mn-ea"/>
              </a:rPr>
              <a:t>erforation, </a:t>
            </a:r>
          </a:p>
          <a:p>
            <a:pPr>
              <a:buFont typeface="Arial" panose="020B0604020202020204" pitchFamily="34" charset="0"/>
              <a:buChar char="•"/>
            </a:pPr>
            <a:r>
              <a:rPr lang="en-IN" altLang="en-US" sz="2400">
                <a:latin typeface="Times New Roman" panose="02020603050405020304" charset="0"/>
                <a:cs typeface="Times New Roman" panose="02020603050405020304" charset="0"/>
                <a:sym typeface="+mn-ea"/>
              </a:rPr>
              <a:t>R</a:t>
            </a:r>
            <a:r>
              <a:rPr lang="en-US" sz="2400">
                <a:latin typeface="Times New Roman" panose="02020603050405020304" charset="0"/>
                <a:cs typeface="Times New Roman" panose="02020603050405020304" charset="0"/>
                <a:sym typeface="+mn-ea"/>
              </a:rPr>
              <a:t>oot caries, </a:t>
            </a:r>
          </a:p>
          <a:p>
            <a:pPr>
              <a:buFont typeface="Arial" panose="020B0604020202020204" pitchFamily="34" charset="0"/>
              <a:buChar char="•"/>
            </a:pPr>
            <a:endParaRPr lang="en-IN" altLang="en-US" sz="2400">
              <a:latin typeface="Times New Roman" panose="02020603050405020304" charset="0"/>
              <a:cs typeface="Times New Roman" panose="02020603050405020304" charset="0"/>
              <a:sym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Arial" panose="020B0604020202020204" pitchFamily="34" charset="0"/>
              <a:buChar char="•"/>
            </a:pPr>
            <a:r>
              <a:rPr lang="en-IN" altLang="en-US" sz="2400">
                <a:latin typeface="Times New Roman" panose="02020603050405020304" charset="0"/>
                <a:cs typeface="Times New Roman" panose="02020603050405020304" charset="0"/>
                <a:sym typeface="+mn-ea"/>
              </a:rPr>
              <a:t>D</a:t>
            </a:r>
            <a:r>
              <a:rPr lang="en-US" sz="2400">
                <a:latin typeface="Times New Roman" panose="02020603050405020304" charset="0"/>
                <a:cs typeface="Times New Roman" panose="02020603050405020304" charset="0"/>
                <a:sym typeface="+mn-ea"/>
              </a:rPr>
              <a:t>ehiscence, </a:t>
            </a:r>
          </a:p>
          <a:p>
            <a:pPr>
              <a:buFont typeface="Arial" panose="020B0604020202020204" pitchFamily="34" charset="0"/>
              <a:buChar char="•"/>
            </a:pPr>
            <a:r>
              <a:rPr lang="en-IN" altLang="en-US" sz="2400">
                <a:latin typeface="Times New Roman" panose="02020603050405020304" charset="0"/>
                <a:cs typeface="Times New Roman" panose="02020603050405020304" charset="0"/>
                <a:sym typeface="+mn-ea"/>
              </a:rPr>
              <a:t>F</a:t>
            </a:r>
            <a:r>
              <a:rPr lang="en-US" sz="2400">
                <a:latin typeface="Times New Roman" panose="02020603050405020304" charset="0"/>
                <a:cs typeface="Times New Roman" panose="02020603050405020304" charset="0"/>
                <a:sym typeface="+mn-ea"/>
              </a:rPr>
              <a:t>enestration</a:t>
            </a:r>
            <a:endParaRPr lang="en-IN" altLang="en-US" sz="2400">
              <a:latin typeface="Times New Roman" panose="02020603050405020304" charset="0"/>
              <a:cs typeface="Times New Roman" panose="02020603050405020304" charset="0"/>
              <a:sym typeface="+mn-ea"/>
            </a:endParaRPr>
          </a:p>
          <a:p>
            <a:r>
              <a:rPr lang="en-IN" altLang="en-US" sz="2400">
                <a:latin typeface="Times New Roman" panose="02020603050405020304" charset="0"/>
                <a:cs typeface="Times New Roman" panose="02020603050405020304" charset="0"/>
                <a:sym typeface="+mn-ea"/>
              </a:rPr>
              <a:t>E</a:t>
            </a:r>
            <a:r>
              <a:rPr lang="en-US" sz="2400">
                <a:latin typeface="Times New Roman" panose="02020603050405020304" charset="0"/>
                <a:cs typeface="Times New Roman" panose="02020603050405020304" charset="0"/>
                <a:sym typeface="+mn-ea"/>
              </a:rPr>
              <a:t>xternal root resorption involving one root, </a:t>
            </a:r>
          </a:p>
          <a:p>
            <a:r>
              <a:rPr lang="en-IN" altLang="en-US" sz="2400">
                <a:latin typeface="Times New Roman" panose="02020603050405020304" charset="0"/>
                <a:cs typeface="Times New Roman" panose="02020603050405020304" charset="0"/>
                <a:sym typeface="+mn-ea"/>
              </a:rPr>
              <a:t>I</a:t>
            </a:r>
            <a:r>
              <a:rPr lang="en-US" sz="2400">
                <a:latin typeface="Times New Roman" panose="02020603050405020304" charset="0"/>
                <a:cs typeface="Times New Roman" panose="02020603050405020304" charset="0"/>
                <a:sym typeface="+mn-ea"/>
              </a:rPr>
              <a:t>ncomplete endodontic treatment of a particular root,</a:t>
            </a:r>
          </a:p>
          <a:p>
            <a:r>
              <a:rPr lang="en-US" sz="2400">
                <a:latin typeface="Times New Roman" panose="02020603050405020304" charset="0"/>
                <a:cs typeface="Times New Roman" panose="02020603050405020304" charset="0"/>
                <a:sym typeface="+mn-ea"/>
              </a:rPr>
              <a:t> </a:t>
            </a:r>
            <a:r>
              <a:rPr lang="en-IN" altLang="en-US" sz="2400">
                <a:latin typeface="Times New Roman" panose="02020603050405020304" charset="0"/>
                <a:cs typeface="Times New Roman" panose="02020603050405020304" charset="0"/>
                <a:sym typeface="+mn-ea"/>
              </a:rPr>
              <a:t>S</a:t>
            </a:r>
            <a:r>
              <a:rPr lang="en-US" sz="2400">
                <a:latin typeface="Times New Roman" panose="02020603050405020304" charset="0"/>
                <a:cs typeface="Times New Roman" panose="02020603050405020304" charset="0"/>
                <a:sym typeface="+mn-ea"/>
              </a:rPr>
              <a:t>evere periodontitis affecting only one root, and </a:t>
            </a:r>
          </a:p>
          <a:p>
            <a:r>
              <a:rPr lang="en-US" sz="2400">
                <a:latin typeface="Times New Roman" panose="02020603050405020304" charset="0"/>
                <a:cs typeface="Times New Roman" panose="02020603050405020304" charset="0"/>
                <a:sym typeface="+mn-ea"/>
              </a:rPr>
              <a:t>severe grade II or grade III furcation involvement.</a:t>
            </a:r>
            <a:endParaRPr lang="en-IN" altLang="en-US" sz="2400">
              <a:latin typeface="Times New Roman" panose="02020603050405020304" charset="0"/>
              <a:cs typeface="Times New Roman" panose="02020603050405020304" charset="0"/>
              <a:sym typeface="+mn-ea"/>
            </a:endParaRPr>
          </a:p>
          <a:p>
            <a:endParaRPr lang="en-US" sz="2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69" name="Title 2"/>
          <p:cNvSpPr>
            <a:spLocks noGrp="1"/>
          </p:cNvSpPr>
          <p:nvPr>
            <p:ph type="title"/>
          </p:nvPr>
        </p:nvSpPr>
        <p:spPr/>
        <p:txBody>
          <a:bodyPr/>
          <a:lstStyle/>
          <a:p>
            <a:r>
              <a:rPr lang="en-US" b="1" u="sng" dirty="0"/>
              <a:t>TAKE HOME MESSAGE </a:t>
            </a:r>
            <a:br>
              <a:rPr lang="en-US" b="1" u="sng" dirty="0"/>
            </a:br>
            <a:r>
              <a:rPr lang="en-US" b="1" u="sng" dirty="0"/>
              <a:t> </a:t>
            </a:r>
          </a:p>
        </p:txBody>
      </p:sp>
      <p:sp>
        <p:nvSpPr>
          <p:cNvPr id="1048970" name="Content Placeholder 1"/>
          <p:cNvSpPr>
            <a:spLocks noGrp="1"/>
          </p:cNvSpPr>
          <p:nvPr>
            <p:ph idx="1"/>
          </p:nvPr>
        </p:nvSpPr>
        <p:spPr>
          <a:solidFill>
            <a:schemeClr val="accent1">
              <a:lumMod val="60000"/>
              <a:lumOff val="40000"/>
            </a:schemeClr>
          </a:solidFill>
        </p:spPr>
        <p:txBody>
          <a:bodyPr/>
          <a:lstStyle/>
          <a:p>
            <a:pPr algn="just"/>
            <a:r>
              <a:rPr lang="en-US" dirty="0">
                <a:cs typeface="Times New Roman" panose="02020603050405020304" pitchFamily="18" charset="0"/>
              </a:rPr>
              <a:t> </a:t>
            </a:r>
            <a:r>
              <a:rPr lang="en-US" dirty="0">
                <a:latin typeface="Garamond" panose="02020404030301010803" pitchFamily="18" charset="0"/>
                <a:cs typeface="Times New Roman" panose="02020603050405020304" pitchFamily="18" charset="0"/>
              </a:rPr>
              <a:t>Because of its history, the complex amalgam restorations may be the most frequently placed complex restoration.   </a:t>
            </a:r>
          </a:p>
          <a:p>
            <a:pPr algn="just"/>
            <a:r>
              <a:rPr lang="en-US" dirty="0">
                <a:latin typeface="Garamond" panose="02020404030301010803" pitchFamily="18" charset="0"/>
                <a:cs typeface="Times New Roman" panose="02020603050405020304" pitchFamily="18" charset="0"/>
              </a:rPr>
              <a:t>However due to the increasing benefits of composites, the many types of auxiliary retention forms available, and the variations of tooth preparations required for complex restorations, the operator should be familiar with all of these techniques, if he or she is to use these restorations on a regular basis. </a:t>
            </a:r>
          </a:p>
          <a:p>
            <a:endParaRPr lang="en-US" dirty="0"/>
          </a:p>
        </p:txBody>
      </p:sp>
    </p:spTree>
    <p:extLst>
      <p:ext uri="{BB962C8B-B14F-4D97-AF65-F5344CB8AC3E}">
        <p14:creationId xmlns:p14="http://schemas.microsoft.com/office/powerpoint/2010/main" val="2612092487"/>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DCC9B-E56B-879D-3FD1-1ABF079CC43B}"/>
              </a:ext>
            </a:extLst>
          </p:cNvPr>
          <p:cNvSpPr>
            <a:spLocks noGrp="1"/>
          </p:cNvSpPr>
          <p:nvPr>
            <p:ph type="title"/>
          </p:nvPr>
        </p:nvSpPr>
        <p:spPr/>
        <p:txBody>
          <a:bodyPr/>
          <a:lstStyle/>
          <a:p>
            <a:r>
              <a:rPr lang="en-US" dirty="0"/>
              <a:t>QUESTIONS</a:t>
            </a:r>
            <a:endParaRPr lang="en-IN" dirty="0"/>
          </a:p>
        </p:txBody>
      </p:sp>
      <p:sp>
        <p:nvSpPr>
          <p:cNvPr id="3" name="Content Placeholder 2">
            <a:extLst>
              <a:ext uri="{FF2B5EF4-FFF2-40B4-BE49-F238E27FC236}">
                <a16:creationId xmlns:a16="http://schemas.microsoft.com/office/drawing/2014/main" id="{2434C39B-E17E-33DD-9927-6F5EA7A8FAF1}"/>
              </a:ext>
            </a:extLst>
          </p:cNvPr>
          <p:cNvSpPr>
            <a:spLocks noGrp="1"/>
          </p:cNvSpPr>
          <p:nvPr>
            <p:ph idx="1"/>
          </p:nvPr>
        </p:nvSpPr>
        <p:spPr/>
        <p:txBody>
          <a:bodyPr/>
          <a:lstStyle/>
          <a:p>
            <a:r>
              <a:rPr lang="en-IN" dirty="0"/>
              <a:t>What is the influence of periodontium on the pulp </a:t>
            </a:r>
          </a:p>
          <a:p>
            <a:r>
              <a:rPr lang="en-IN" dirty="0"/>
              <a:t>Pathological condition of pulp </a:t>
            </a:r>
            <a:r>
              <a:rPr lang="en-IN"/>
              <a:t>on periodontium </a:t>
            </a:r>
          </a:p>
          <a:p>
            <a:endParaRPr lang="en-IN" dirty="0"/>
          </a:p>
        </p:txBody>
      </p:sp>
    </p:spTree>
    <p:extLst>
      <p:ext uri="{BB962C8B-B14F-4D97-AF65-F5344CB8AC3E}">
        <p14:creationId xmlns:p14="http://schemas.microsoft.com/office/powerpoint/2010/main" val="2729826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71" name="Content Placeholder 1"/>
          <p:cNvSpPr>
            <a:spLocks noGrp="1"/>
          </p:cNvSpPr>
          <p:nvPr>
            <p:ph idx="1"/>
          </p:nvPr>
        </p:nvSpPr>
        <p:spPr>
          <a:xfrm>
            <a:off x="738150" y="1071547"/>
            <a:ext cx="10614282" cy="5105417"/>
          </a:xfrm>
        </p:spPr>
        <p:txBody>
          <a:bodyPr>
            <a:normAutofit fontScale="92500" lnSpcReduction="10000"/>
          </a:bodyPr>
          <a:lstStyle/>
          <a:p>
            <a:pPr algn="just">
              <a:spcBef>
                <a:spcPct val="50000"/>
              </a:spcBef>
            </a:pPr>
            <a:r>
              <a:rPr lang="en-US" altLang="ja-JP" b="1" u="sng" dirty="0">
                <a:ea typeface="MS Mincho" panose="02020609040205080304" pitchFamily="49" charset="-128"/>
              </a:rPr>
              <a:t>REFERENCES:</a:t>
            </a:r>
          </a:p>
          <a:p>
            <a:pPr marL="0" indent="0" algn="just">
              <a:spcBef>
                <a:spcPct val="50000"/>
              </a:spcBef>
              <a:buNone/>
            </a:pPr>
            <a:r>
              <a:rPr lang="en-US" altLang="ja-JP" dirty="0">
                <a:ea typeface="MS Mincho" panose="02020609040205080304" pitchFamily="49" charset="-128"/>
              </a:rPr>
              <a:t>1. </a:t>
            </a:r>
            <a:r>
              <a:rPr lang="en-US" altLang="ja-JP" dirty="0" err="1">
                <a:ea typeface="MS Mincho" panose="02020609040205080304" pitchFamily="49" charset="-128"/>
              </a:rPr>
              <a:t>Sturdevant's</a:t>
            </a:r>
            <a:r>
              <a:rPr lang="en-US" altLang="ja-JP" dirty="0">
                <a:ea typeface="MS Mincho" panose="02020609040205080304" pitchFamily="49" charset="-128"/>
              </a:rPr>
              <a:t> Art and Science of Operative Dentistry 	- fourth Edition</a:t>
            </a:r>
          </a:p>
          <a:p>
            <a:pPr marL="0" indent="0" algn="just">
              <a:spcBef>
                <a:spcPct val="50000"/>
              </a:spcBef>
              <a:buNone/>
            </a:pPr>
            <a:r>
              <a:rPr lang="en-US" altLang="ja-JP" dirty="0">
                <a:ea typeface="MS Mincho" panose="02020609040205080304" pitchFamily="49" charset="-128"/>
              </a:rPr>
              <a:t>2. Operative Dentistry - Modern theory and practice - 	First Edition- </a:t>
            </a:r>
            <a:r>
              <a:rPr lang="en-US" altLang="ja-JP" dirty="0">
                <a:ea typeface="ＭＳ Ｐゴシック" panose="020B0600070205080204" pitchFamily="34" charset="-128"/>
              </a:rPr>
              <a:t>M.A. </a:t>
            </a:r>
            <a:r>
              <a:rPr lang="en-US" altLang="ja-JP" dirty="0" err="1">
                <a:ea typeface="ＭＳ Ｐゴシック" panose="020B0600070205080204" pitchFamily="34" charset="-128"/>
              </a:rPr>
              <a:t>Marzouk</a:t>
            </a:r>
            <a:endParaRPr lang="en-US" altLang="ja-JP" dirty="0">
              <a:ea typeface="MS Mincho" panose="02020609040205080304" pitchFamily="49" charset="-128"/>
            </a:endParaRPr>
          </a:p>
          <a:p>
            <a:pPr marL="0" indent="0" algn="just">
              <a:spcBef>
                <a:spcPct val="50000"/>
              </a:spcBef>
              <a:buNone/>
            </a:pPr>
            <a:r>
              <a:rPr lang="en-US" altLang="ja-JP" dirty="0">
                <a:ea typeface="MS Mincho" panose="02020609040205080304" pitchFamily="49" charset="-128"/>
              </a:rPr>
              <a:t>3. Text book of operative dentistry - </a:t>
            </a:r>
            <a:r>
              <a:rPr lang="en-US" altLang="ja-JP" dirty="0" err="1">
                <a:ea typeface="MS Mincho" panose="02020609040205080304" pitchFamily="49" charset="-128"/>
              </a:rPr>
              <a:t>Vimal</a:t>
            </a:r>
            <a:r>
              <a:rPr lang="en-US" altLang="ja-JP" dirty="0">
                <a:ea typeface="MS Mincho" panose="02020609040205080304" pitchFamily="49" charset="-128"/>
              </a:rPr>
              <a:t> K. </a:t>
            </a:r>
            <a:r>
              <a:rPr lang="en-US" altLang="ja-JP" dirty="0" err="1">
                <a:ea typeface="MS Mincho" panose="02020609040205080304" pitchFamily="49" charset="-128"/>
              </a:rPr>
              <a:t>Sikri</a:t>
            </a:r>
            <a:endParaRPr lang="en-US" altLang="ja-JP" dirty="0">
              <a:ea typeface="MS Mincho" panose="02020609040205080304" pitchFamily="49" charset="-128"/>
            </a:endParaRPr>
          </a:p>
          <a:p>
            <a:pPr marL="0" indent="0" algn="just">
              <a:spcBef>
                <a:spcPct val="50000"/>
              </a:spcBef>
              <a:buNone/>
            </a:pPr>
            <a:r>
              <a:rPr lang="en-US" dirty="0"/>
              <a:t>4.Fundamentals of Operative Dentistry- Summit JB- 2</a:t>
            </a:r>
            <a:r>
              <a:rPr lang="en-US" baseline="30000" dirty="0"/>
              <a:t>nd</a:t>
            </a:r>
            <a:r>
              <a:rPr lang="en-US" dirty="0"/>
              <a:t> edition</a:t>
            </a:r>
          </a:p>
          <a:p>
            <a:pPr marL="0" indent="0" algn="just">
              <a:spcBef>
                <a:spcPct val="50000"/>
              </a:spcBef>
              <a:buNone/>
            </a:pPr>
            <a:r>
              <a:rPr lang="en-US" dirty="0"/>
              <a:t>5.Text book of operative dentistry </a:t>
            </a:r>
            <a:r>
              <a:rPr lang="en-US" dirty="0">
                <a:sym typeface="Wingdings" panose="05000000000000000000" pitchFamily="2" charset="2"/>
              </a:rPr>
              <a:t> </a:t>
            </a:r>
            <a:r>
              <a:rPr lang="en-US" dirty="0" err="1">
                <a:sym typeface="Wingdings" panose="05000000000000000000" pitchFamily="2" charset="2"/>
              </a:rPr>
              <a:t>nisha</a:t>
            </a:r>
            <a:r>
              <a:rPr lang="en-US" dirty="0">
                <a:sym typeface="Wingdings" panose="05000000000000000000" pitchFamily="2" charset="2"/>
              </a:rPr>
              <a:t> </a:t>
            </a:r>
            <a:r>
              <a:rPr lang="en-US" dirty="0" err="1">
                <a:sym typeface="Wingdings" panose="05000000000000000000" pitchFamily="2" charset="2"/>
              </a:rPr>
              <a:t>carg,amit</a:t>
            </a:r>
            <a:r>
              <a:rPr lang="en-US" dirty="0">
                <a:sym typeface="Wingdings" panose="05000000000000000000" pitchFamily="2" charset="2"/>
              </a:rPr>
              <a:t> </a:t>
            </a:r>
            <a:r>
              <a:rPr lang="en-US" dirty="0" err="1">
                <a:sym typeface="Wingdings" panose="05000000000000000000" pitchFamily="2" charset="2"/>
              </a:rPr>
              <a:t>carg</a:t>
            </a:r>
            <a:endParaRPr lang="en-US" dirty="0">
              <a:sym typeface="Wingdings" panose="05000000000000000000" pitchFamily="2" charset="2"/>
            </a:endParaRPr>
          </a:p>
          <a:p>
            <a:pPr marL="0" indent="0" algn="just">
              <a:spcBef>
                <a:spcPct val="50000"/>
              </a:spcBef>
              <a:buNone/>
            </a:pPr>
            <a:r>
              <a:rPr lang="en-US" dirty="0"/>
              <a:t>6.Principles and Practice of Operative Dentistry-Gerald T. </a:t>
            </a:r>
            <a:r>
              <a:rPr lang="en-US" dirty="0" err="1"/>
              <a:t>Charbeneau</a:t>
            </a:r>
            <a:r>
              <a:rPr lang="en-US" dirty="0"/>
              <a:t>-Third edition.</a:t>
            </a:r>
          </a:p>
          <a:p>
            <a:pPr marL="0" indent="0" algn="just">
              <a:spcBef>
                <a:spcPct val="50000"/>
              </a:spcBef>
              <a:buNone/>
            </a:pPr>
            <a:r>
              <a:rPr lang="en-US" dirty="0"/>
              <a:t>7.Clinical operative dentistry-principles and </a:t>
            </a:r>
            <a:r>
              <a:rPr lang="en-US" dirty="0" err="1"/>
              <a:t>practice</a:t>
            </a:r>
            <a:r>
              <a:rPr lang="en-US" dirty="0" err="1">
                <a:sym typeface="Wingdings" panose="05000000000000000000" pitchFamily="2" charset="2"/>
              </a:rPr>
              <a:t>ramya</a:t>
            </a:r>
            <a:r>
              <a:rPr lang="en-US" dirty="0">
                <a:sym typeface="Wingdings" panose="05000000000000000000" pitchFamily="2" charset="2"/>
              </a:rPr>
              <a:t> </a:t>
            </a:r>
            <a:r>
              <a:rPr lang="en-US" dirty="0" err="1">
                <a:sym typeface="Wingdings" panose="05000000000000000000" pitchFamily="2" charset="2"/>
              </a:rPr>
              <a:t>Raghu,Raghu</a:t>
            </a:r>
            <a:r>
              <a:rPr lang="en-US" dirty="0">
                <a:sym typeface="Wingdings" panose="05000000000000000000" pitchFamily="2" charset="2"/>
              </a:rPr>
              <a:t> </a:t>
            </a:r>
            <a:r>
              <a:rPr lang="en-US" dirty="0" err="1">
                <a:sym typeface="Wingdings" panose="05000000000000000000" pitchFamily="2" charset="2"/>
              </a:rPr>
              <a:t>sreenivasan</a:t>
            </a:r>
            <a:endParaRPr lang="en-US" dirty="0"/>
          </a:p>
          <a:p>
            <a:pPr marL="0" indent="0" algn="just">
              <a:spcBef>
                <a:spcPct val="50000"/>
              </a:spcBef>
              <a:buNone/>
            </a:pPr>
            <a:endParaRPr lang="en-US" dirty="0">
              <a:sym typeface="Wingdings" panose="05000000000000000000" pitchFamily="2" charset="2"/>
            </a:endParaRPr>
          </a:p>
          <a:p>
            <a:pPr marL="0" indent="0" algn="just">
              <a:spcBef>
                <a:spcPct val="50000"/>
              </a:spcBef>
              <a:buNone/>
            </a:pPr>
            <a:endParaRPr lang="en-US" dirty="0"/>
          </a:p>
          <a:p>
            <a:pPr marL="0" indent="0" algn="just">
              <a:spcBef>
                <a:spcPct val="50000"/>
              </a:spcBef>
              <a:buNone/>
            </a:pPr>
            <a:endParaRPr lang="en-US" altLang="ja-JP" dirty="0">
              <a:ea typeface="MS Mincho" panose="02020609040205080304" pitchFamily="49" charset="-128"/>
            </a:endParaRPr>
          </a:p>
          <a:p>
            <a:pPr marL="0" indent="0" algn="just">
              <a:spcBef>
                <a:spcPct val="50000"/>
              </a:spcBef>
              <a:buNone/>
            </a:pPr>
            <a:endParaRPr lang="en-US" dirty="0">
              <a:ea typeface="MS Mincho" panose="02020609040205080304" pitchFamily="49" charset="-128"/>
            </a:endParaRPr>
          </a:p>
          <a:p>
            <a:pPr marL="0" indent="0">
              <a:buNone/>
            </a:pPr>
            <a:endParaRPr lang="en-US" dirty="0"/>
          </a:p>
        </p:txBody>
      </p:sp>
    </p:spTree>
    <p:extLst>
      <p:ext uri="{BB962C8B-B14F-4D97-AF65-F5344CB8AC3E}">
        <p14:creationId xmlns:p14="http://schemas.microsoft.com/office/powerpoint/2010/main" val="4049551296"/>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9BC79-A3FC-0498-11C6-678393A8BF88}"/>
              </a:ext>
            </a:extLst>
          </p:cNvPr>
          <p:cNvSpPr>
            <a:spLocks noGrp="1"/>
          </p:cNvSpPr>
          <p:nvPr>
            <p:ph type="title"/>
          </p:nvPr>
        </p:nvSpPr>
        <p:spPr/>
        <p:txBody>
          <a:bodyPr/>
          <a:lstStyle/>
          <a:p>
            <a:r>
              <a:rPr lang="en-US" dirty="0"/>
              <a:t>THANK YOU</a:t>
            </a:r>
            <a:endParaRPr lang="en-IN" dirty="0"/>
          </a:p>
        </p:txBody>
      </p:sp>
      <p:sp>
        <p:nvSpPr>
          <p:cNvPr id="3" name="Content Placeholder 2">
            <a:extLst>
              <a:ext uri="{FF2B5EF4-FFF2-40B4-BE49-F238E27FC236}">
                <a16:creationId xmlns:a16="http://schemas.microsoft.com/office/drawing/2014/main" id="{E7A24926-19D8-AC58-08E5-853F0BED8321}"/>
              </a:ext>
            </a:extLst>
          </p:cNvPr>
          <p:cNvSpPr>
            <a:spLocks noGrp="1"/>
          </p:cNvSpPr>
          <p:nvPr>
            <p:ph idx="1"/>
          </p:nvPr>
        </p:nvSpPr>
        <p:spPr/>
        <p:txBody>
          <a:bodyPr/>
          <a:lstStyle/>
          <a:p>
            <a:endParaRPr lang="en-IN" dirty="0"/>
          </a:p>
        </p:txBody>
      </p:sp>
    </p:spTree>
    <p:extLst>
      <p:ext uri="{BB962C8B-B14F-4D97-AF65-F5344CB8AC3E}">
        <p14:creationId xmlns:p14="http://schemas.microsoft.com/office/powerpoint/2010/main" val="1190829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Title 1"/>
          <p:cNvSpPr>
            <a:spLocks noGrp="1"/>
          </p:cNvSpPr>
          <p:nvPr>
            <p:ph type="title"/>
          </p:nvPr>
        </p:nvSpPr>
        <p:spPr/>
        <p:txBody>
          <a:bodyPr/>
          <a:lstStyle/>
          <a:p>
            <a:r>
              <a:rPr lang="en-US" b="1" u="sng" dirty="0">
                <a:solidFill>
                  <a:schemeClr val="accent1">
                    <a:lumMod val="75000"/>
                  </a:schemeClr>
                </a:solidFill>
                <a:latin typeface="Times New Roman" panose="02020603050405020304" pitchFamily="18" charset="0"/>
                <a:cs typeface="Times New Roman" panose="02020603050405020304" pitchFamily="18" charset="0"/>
              </a:rPr>
              <a:t>CONTENTS</a:t>
            </a:r>
            <a:r>
              <a:rPr lang="en-US" dirty="0">
                <a:solidFill>
                  <a:schemeClr val="accent1">
                    <a:lumMod val="75000"/>
                  </a:schemeClr>
                </a:solidFill>
                <a:latin typeface="Times New Roman" panose="02020603050405020304" pitchFamily="18" charset="0"/>
                <a:cs typeface="Times New Roman" panose="02020603050405020304" pitchFamily="18" charset="0"/>
              </a:rPr>
              <a:t> </a:t>
            </a:r>
          </a:p>
        </p:txBody>
      </p:sp>
      <p:sp>
        <p:nvSpPr>
          <p:cNvPr id="1048593" name="Content Placeholder 2"/>
          <p:cNvSpPr>
            <a:spLocks noGrp="1"/>
          </p:cNvSpPr>
          <p:nvPr>
            <p:ph idx="1"/>
          </p:nvPr>
        </p:nvSpPr>
        <p:spPr/>
        <p:txBody>
          <a:bodyPr>
            <a:noAutofit/>
          </a:bodyPr>
          <a:lstStyle/>
          <a:p>
            <a:pPr lvl="0"/>
            <a:r>
              <a:rPr lang="en-US" dirty="0">
                <a:latin typeface="Times New Roman" panose="02020603050405020304" pitchFamily="18" charset="0"/>
                <a:cs typeface="Times New Roman" panose="02020603050405020304" pitchFamily="18" charset="0"/>
              </a:rPr>
              <a:t>Developmental malformation </a:t>
            </a:r>
          </a:p>
          <a:p>
            <a:pPr lvl="0"/>
            <a:r>
              <a:rPr lang="en-US" dirty="0">
                <a:latin typeface="Times New Roman" panose="02020603050405020304" pitchFamily="18" charset="0"/>
                <a:cs typeface="Times New Roman" panose="02020603050405020304" pitchFamily="18" charset="0"/>
              </a:rPr>
              <a:t>Classification </a:t>
            </a:r>
          </a:p>
          <a:p>
            <a:pPr lvl="0"/>
            <a:r>
              <a:rPr lang="en-US" dirty="0">
                <a:latin typeface="Times New Roman" panose="02020603050405020304" pitchFamily="18" charset="0"/>
                <a:cs typeface="Times New Roman" panose="02020603050405020304" pitchFamily="18" charset="0"/>
              </a:rPr>
              <a:t>Influence of periodontium on pulp</a:t>
            </a:r>
          </a:p>
          <a:p>
            <a:pPr lvl="0"/>
            <a:r>
              <a:rPr lang="en-US" dirty="0">
                <a:latin typeface="Times New Roman" panose="02020603050405020304" pitchFamily="18" charset="0"/>
                <a:cs typeface="Times New Roman" panose="02020603050405020304" pitchFamily="18" charset="0"/>
              </a:rPr>
              <a:t>Influence of pulpal pathological condition on pulp  </a:t>
            </a:r>
          </a:p>
          <a:p>
            <a:pPr lvl="0"/>
            <a:endParaRPr lang="en-US" dirty="0">
              <a:latin typeface="Times New Roman" panose="02020603050405020304" pitchFamily="18" charset="0"/>
              <a:cs typeface="Times New Roman" panose="02020603050405020304" pitchFamily="18" charset="0"/>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a:t> </a:t>
            </a:r>
            <a:br>
              <a:rPr lang="en-IN" altLang="en-US"/>
            </a:br>
            <a:r>
              <a:rPr lang="en-IN" altLang="en-US" sz="2800" b="1">
                <a:latin typeface="Times New Roman" panose="02020603050405020304" charset="0"/>
                <a:cs typeface="Times New Roman" panose="02020603050405020304" charset="0"/>
              </a:rPr>
              <a:t> FISTULA TRACKING</a:t>
            </a:r>
          </a:p>
        </p:txBody>
      </p:sp>
      <p:sp>
        <p:nvSpPr>
          <p:cNvPr id="3" name="Content Placeholder 2"/>
          <p:cNvSpPr>
            <a:spLocks noGrp="1"/>
          </p:cNvSpPr>
          <p:nvPr>
            <p:ph idx="1"/>
          </p:nvPr>
        </p:nvSpPr>
        <p:spPr/>
        <p:txBody>
          <a:bodyPr/>
          <a:lstStyle/>
          <a:p>
            <a:pPr algn="just"/>
            <a:r>
              <a:rPr lang="en-IN" sz="2400" dirty="0">
                <a:latin typeface="Times New Roman" panose="02020603050405020304" charset="0"/>
                <a:cs typeface="Times New Roman" panose="02020603050405020304" charset="0"/>
                <a:sym typeface="+mn-ea"/>
              </a:rPr>
              <a:t>Endodontic or periodontal disease may sometimes develop a fistulous sinus track. </a:t>
            </a:r>
            <a:endParaRPr lang="en-IN" sz="2400" dirty="0">
              <a:latin typeface="Times New Roman" panose="02020603050405020304" charset="0"/>
              <a:cs typeface="Times New Roman" panose="02020603050405020304" charset="0"/>
            </a:endParaRPr>
          </a:p>
          <a:p>
            <a:pPr algn="just"/>
            <a:r>
              <a:rPr lang="en-IN" sz="2400" dirty="0">
                <a:latin typeface="Times New Roman" panose="02020603050405020304" charset="0"/>
                <a:cs typeface="Times New Roman" panose="02020603050405020304" charset="0"/>
                <a:sym typeface="+mn-ea"/>
              </a:rPr>
              <a:t>Inflammatory exudates travel through tissues and structures of minor resistance </a:t>
            </a:r>
            <a:endParaRPr lang="en-IN" sz="2400" dirty="0">
              <a:latin typeface="Times New Roman" panose="02020603050405020304" charset="0"/>
              <a:cs typeface="Times New Roman" panose="02020603050405020304" charset="0"/>
            </a:endParaRPr>
          </a:p>
          <a:p>
            <a:pPr algn="just"/>
            <a:r>
              <a:rPr lang="en-IN" sz="2400" dirty="0">
                <a:latin typeface="Times New Roman" panose="02020603050405020304" charset="0"/>
                <a:cs typeface="Times New Roman" panose="02020603050405020304" charset="0"/>
                <a:sym typeface="+mn-ea"/>
              </a:rPr>
              <a:t>Open anywhere on the oral mucosa or facial skin..</a:t>
            </a:r>
            <a:endParaRPr lang="en-US" sz="2400">
              <a:latin typeface="Times New Roman" panose="02020603050405020304" charset="0"/>
              <a:cs typeface="Times New Roman" panose="020206030504050203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IN" sz="2400" dirty="0">
                <a:latin typeface="Times New Roman" panose="02020603050405020304" charset="0"/>
                <a:cs typeface="Times New Roman" panose="02020603050405020304" charset="0"/>
                <a:sym typeface="+mn-ea"/>
              </a:rPr>
              <a:t>Intraorally - attached </a:t>
            </a:r>
            <a:r>
              <a:rPr lang="en-IN" sz="2400" dirty="0" err="1">
                <a:latin typeface="Times New Roman" panose="02020603050405020304" charset="0"/>
                <a:cs typeface="Times New Roman" panose="02020603050405020304" charset="0"/>
                <a:sym typeface="+mn-ea"/>
              </a:rPr>
              <a:t>buccal</a:t>
            </a:r>
            <a:r>
              <a:rPr lang="en-IN" sz="2400" dirty="0">
                <a:latin typeface="Times New Roman" panose="02020603050405020304" charset="0"/>
                <a:cs typeface="Times New Roman" panose="02020603050405020304" charset="0"/>
                <a:sym typeface="+mn-ea"/>
              </a:rPr>
              <a:t> gingiva or in the vestibule</a:t>
            </a:r>
            <a:endParaRPr lang="en-IN" sz="2400" dirty="0">
              <a:latin typeface="Times New Roman" panose="02020603050405020304" charset="0"/>
              <a:cs typeface="Times New Roman" panose="02020603050405020304" charset="0"/>
            </a:endParaRPr>
          </a:p>
          <a:p>
            <a:pPr algn="just"/>
            <a:r>
              <a:rPr lang="en-IN" sz="2400" dirty="0" err="1">
                <a:latin typeface="Times New Roman" panose="02020603050405020304" charset="0"/>
                <a:cs typeface="Times New Roman" panose="02020603050405020304" charset="0"/>
                <a:sym typeface="+mn-ea"/>
              </a:rPr>
              <a:t>Extraorally</a:t>
            </a:r>
            <a:r>
              <a:rPr lang="en-IN" sz="2400" dirty="0">
                <a:latin typeface="Times New Roman" panose="02020603050405020304" charset="0"/>
                <a:cs typeface="Times New Roman" panose="02020603050405020304" charset="0"/>
                <a:sym typeface="+mn-ea"/>
              </a:rPr>
              <a:t> - face and neck (cheek, chin, angle of mandible)</a:t>
            </a:r>
            <a:endParaRPr lang="en-IN" sz="2400" dirty="0">
              <a:latin typeface="Times New Roman" panose="02020603050405020304" charset="0"/>
              <a:cs typeface="Times New Roman" panose="02020603050405020304" charset="0"/>
            </a:endParaRPr>
          </a:p>
          <a:p>
            <a:pPr algn="just"/>
            <a:r>
              <a:rPr lang="en-IN" sz="2400" dirty="0">
                <a:latin typeface="Times New Roman" panose="02020603050405020304" charset="0"/>
                <a:cs typeface="Times New Roman" panose="02020603050405020304" charset="0"/>
                <a:sym typeface="+mn-ea"/>
              </a:rPr>
              <a:t>Identifying the source of inflammation by tracking the fistula will help the clinician to differentiate between diseases of endodontic and periodontal origin.</a:t>
            </a:r>
            <a:endParaRPr lang="en-IN" sz="2400" dirty="0">
              <a:latin typeface="Times New Roman" panose="02020603050405020304" charset="0"/>
              <a:cs typeface="Times New Roman" panose="02020603050405020304" charset="0"/>
            </a:endParaRPr>
          </a:p>
          <a:p>
            <a:endParaRPr lang="en-US" sz="2400">
              <a:latin typeface="Times New Roman" panose="02020603050405020304" charset="0"/>
              <a:cs typeface="Times New Roman" panose="020206030504050203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IN" sz="2400" dirty="0">
                <a:latin typeface="Times New Roman" panose="02020603050405020304" charset="0"/>
                <a:cs typeface="Times New Roman" panose="02020603050405020304" charset="0"/>
                <a:sym typeface="+mn-ea"/>
              </a:rPr>
              <a:t>Fistula tracking is done by inserting a semi-rigid </a:t>
            </a:r>
            <a:r>
              <a:rPr lang="en-IN" sz="2400" dirty="0" err="1">
                <a:latin typeface="Times New Roman" panose="02020603050405020304" charset="0"/>
                <a:cs typeface="Times New Roman" panose="02020603050405020304" charset="0"/>
                <a:sym typeface="+mn-ea"/>
              </a:rPr>
              <a:t>radiopaque</a:t>
            </a:r>
            <a:r>
              <a:rPr lang="en-IN" sz="2400" dirty="0">
                <a:latin typeface="Times New Roman" panose="02020603050405020304" charset="0"/>
                <a:cs typeface="Times New Roman" panose="02020603050405020304" charset="0"/>
                <a:sym typeface="+mn-ea"/>
              </a:rPr>
              <a:t> material into the sinus track until resistance is met. </a:t>
            </a:r>
          </a:p>
          <a:p>
            <a:pPr algn="just"/>
            <a:r>
              <a:rPr lang="en-IN" sz="2400" dirty="0">
                <a:latin typeface="Times New Roman" panose="02020603050405020304" charset="0"/>
                <a:cs typeface="Times New Roman" panose="02020603050405020304" charset="0"/>
                <a:sym typeface="+mn-ea"/>
              </a:rPr>
              <a:t>Materials : </a:t>
            </a:r>
            <a:r>
              <a:rPr lang="en-IN" sz="2400" dirty="0">
                <a:solidFill>
                  <a:schemeClr val="tx1"/>
                </a:solidFill>
                <a:latin typeface="Times New Roman" panose="02020603050405020304" charset="0"/>
                <a:cs typeface="Times New Roman" panose="02020603050405020304" charset="0"/>
                <a:sym typeface="+mn-ea"/>
              </a:rPr>
              <a:t> Gutta-percha  cones or </a:t>
            </a:r>
            <a:endParaRPr lang="en-IN" sz="2400" dirty="0">
              <a:solidFill>
                <a:schemeClr val="tx1"/>
              </a:solidFill>
              <a:latin typeface="Times New Roman" panose="02020603050405020304" charset="0"/>
              <a:cs typeface="Times New Roman" panose="02020603050405020304" charset="0"/>
            </a:endParaRPr>
          </a:p>
          <a:p>
            <a:pPr marL="0" indent="0" algn="just">
              <a:buNone/>
            </a:pPr>
            <a:r>
              <a:rPr lang="en-IN" sz="2400" dirty="0">
                <a:solidFill>
                  <a:schemeClr val="tx1"/>
                </a:solidFill>
                <a:latin typeface="Times New Roman" panose="02020603050405020304" charset="0"/>
                <a:cs typeface="Times New Roman" panose="02020603050405020304" charset="0"/>
                <a:sym typeface="+mn-ea"/>
              </a:rPr>
              <a:t>                      </a:t>
            </a:r>
            <a:r>
              <a:rPr lang="en-IN" sz="2400" dirty="0" err="1">
                <a:solidFill>
                  <a:schemeClr val="tx1"/>
                </a:solidFill>
                <a:latin typeface="Times New Roman" panose="02020603050405020304" charset="0"/>
                <a:cs typeface="Times New Roman" panose="02020603050405020304" charset="0"/>
                <a:sym typeface="+mn-ea"/>
              </a:rPr>
              <a:t>Presoftened</a:t>
            </a:r>
            <a:r>
              <a:rPr lang="en-IN" sz="2400" dirty="0">
                <a:solidFill>
                  <a:schemeClr val="tx1"/>
                </a:solidFill>
                <a:latin typeface="Times New Roman" panose="02020603050405020304" charset="0"/>
                <a:cs typeface="Times New Roman" panose="02020603050405020304" charset="0"/>
                <a:sym typeface="+mn-ea"/>
              </a:rPr>
              <a:t> silver cones. </a:t>
            </a:r>
            <a:endParaRPr lang="en-IN" sz="2400" dirty="0">
              <a:solidFill>
                <a:schemeClr val="tx1"/>
              </a:solidFill>
              <a:latin typeface="Times New Roman" panose="02020603050405020304" charset="0"/>
              <a:cs typeface="Times New Roman" panose="02020603050405020304" charset="0"/>
            </a:endParaRPr>
          </a:p>
          <a:p>
            <a:endParaRPr lang="en-IN" sz="2400" dirty="0">
              <a:solidFill>
                <a:schemeClr val="tx1"/>
              </a:solidFill>
              <a:latin typeface="Times New Roman" panose="02020603050405020304" charset="0"/>
              <a:cs typeface="Times New Roman" panose="02020603050405020304" charset="0"/>
            </a:endParaRPr>
          </a:p>
          <a:p>
            <a:endParaRPr lang="en-IN" sz="2400" dirty="0">
              <a:solidFill>
                <a:schemeClr val="tx1"/>
              </a:solidFill>
              <a:latin typeface="Times New Roman" panose="02020603050405020304" charset="0"/>
              <a:cs typeface="Times New Roman" panose="0202060305040502030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pic>
        <p:nvPicPr>
          <p:cNvPr id="4" name="Content Placeholder 3" descr="Capture"/>
          <p:cNvPicPr>
            <a:picLocks noGrp="1" noChangeAspect="1"/>
          </p:cNvPicPr>
          <p:nvPr>
            <p:ph sz="half" idx="1"/>
          </p:nvPr>
        </p:nvPicPr>
        <p:blipFill>
          <a:blip r:embed="rId2"/>
          <a:stretch>
            <a:fillRect/>
          </a:stretch>
        </p:blipFill>
        <p:spPr>
          <a:xfrm>
            <a:off x="1829435" y="2312670"/>
            <a:ext cx="3879850" cy="2844800"/>
          </a:xfrm>
          <a:prstGeom prst="rect">
            <a:avLst/>
          </a:prstGeom>
        </p:spPr>
      </p:pic>
      <p:pic>
        <p:nvPicPr>
          <p:cNvPr id="5" name="Content Placeholder 4" descr="Capture"/>
          <p:cNvPicPr>
            <a:picLocks noGrp="1" noChangeAspect="1"/>
          </p:cNvPicPr>
          <p:nvPr>
            <p:ph sz="half" idx="2"/>
          </p:nvPr>
        </p:nvPicPr>
        <p:blipFill>
          <a:blip r:embed="rId3"/>
          <a:stretch>
            <a:fillRect/>
          </a:stretch>
        </p:blipFill>
        <p:spPr>
          <a:xfrm>
            <a:off x="6776720" y="2146935"/>
            <a:ext cx="3917950" cy="31813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IN" altLang="en-US" sz="2800" b="1">
                <a:latin typeface="Times New Roman" panose="02020603050405020304" charset="0"/>
                <a:cs typeface="Times New Roman" panose="02020603050405020304" charset="0"/>
              </a:rPr>
            </a:br>
            <a:r>
              <a:rPr lang="en-IN" altLang="en-US" sz="2800" b="1">
                <a:latin typeface="Times New Roman" panose="02020603050405020304" charset="0"/>
                <a:cs typeface="Times New Roman" panose="02020603050405020304" charset="0"/>
              </a:rPr>
              <a:t> TRANSILLUMINATION</a:t>
            </a:r>
          </a:p>
        </p:txBody>
      </p:sp>
      <p:sp>
        <p:nvSpPr>
          <p:cNvPr id="3" name="Content Placeholder 2"/>
          <p:cNvSpPr>
            <a:spLocks noGrp="1"/>
          </p:cNvSpPr>
          <p:nvPr>
            <p:ph idx="1"/>
          </p:nvPr>
        </p:nvSpPr>
        <p:spPr/>
        <p:txBody>
          <a:bodyPr/>
          <a:lstStyle/>
          <a:p>
            <a:r>
              <a:rPr lang="en-IN" sz="2400" dirty="0">
                <a:latin typeface="Times New Roman" panose="02020603050405020304" charset="0"/>
                <a:cs typeface="Times New Roman" panose="02020603050405020304" charset="0"/>
                <a:sym typeface="+mn-ea"/>
              </a:rPr>
              <a:t>Identification of cracks and fractures in the crown.</a:t>
            </a:r>
            <a:endParaRPr lang="en-IN" sz="2400" dirty="0">
              <a:latin typeface="Times New Roman" panose="02020603050405020304" charset="0"/>
              <a:cs typeface="Times New Roman" panose="02020603050405020304" charset="0"/>
            </a:endParaRPr>
          </a:p>
          <a:p>
            <a:r>
              <a:rPr lang="en-IN" sz="2400" dirty="0">
                <a:latin typeface="Times New Roman" panose="02020603050405020304" charset="0"/>
                <a:cs typeface="Times New Roman" panose="02020603050405020304" charset="0"/>
                <a:sym typeface="+mn-ea"/>
              </a:rPr>
              <a:t>A </a:t>
            </a:r>
            <a:r>
              <a:rPr lang="en-IN" sz="2400" dirty="0" err="1">
                <a:latin typeface="Times New Roman" panose="02020603050405020304" charset="0"/>
                <a:cs typeface="Times New Roman" panose="02020603050405020304" charset="0"/>
                <a:sym typeface="+mn-ea"/>
              </a:rPr>
              <a:t>fiberoptic</a:t>
            </a:r>
            <a:r>
              <a:rPr lang="en-IN" sz="2400" dirty="0">
                <a:latin typeface="Times New Roman" panose="02020603050405020304" charset="0"/>
                <a:cs typeface="Times New Roman" panose="02020603050405020304" charset="0"/>
                <a:sym typeface="+mn-ea"/>
              </a:rPr>
              <a:t> connected to a high-power light source is used to illuminate the crown and gingival </a:t>
            </a:r>
            <a:r>
              <a:rPr lang="en-IN" sz="2400" dirty="0" err="1">
                <a:latin typeface="Times New Roman" panose="02020603050405020304" charset="0"/>
                <a:cs typeface="Times New Roman" panose="02020603050405020304" charset="0"/>
                <a:sym typeface="+mn-ea"/>
              </a:rPr>
              <a:t>sulcus</a:t>
            </a:r>
            <a:r>
              <a:rPr lang="en-IN" sz="2400" dirty="0">
                <a:latin typeface="Times New Roman" panose="02020603050405020304" charset="0"/>
                <a:cs typeface="Times New Roman" panose="02020603050405020304" charset="0"/>
                <a:sym typeface="+mn-ea"/>
              </a:rPr>
              <a:t>.</a:t>
            </a:r>
            <a:endParaRPr lang="en-IN" sz="2400" dirty="0">
              <a:latin typeface="Times New Roman" panose="02020603050405020304" charset="0"/>
              <a:cs typeface="Times New Roman" panose="02020603050405020304" charset="0"/>
            </a:endParaRPr>
          </a:p>
          <a:p>
            <a:r>
              <a:rPr lang="en-IN" sz="2400" dirty="0">
                <a:latin typeface="Times New Roman" panose="02020603050405020304" charset="0"/>
                <a:cs typeface="Times New Roman" panose="02020603050405020304" charset="0"/>
                <a:sym typeface="+mn-ea"/>
              </a:rPr>
              <a:t>Contrast between the dark shadow of the fracture and the light shadow of the surrounding tissue</a:t>
            </a:r>
            <a:endParaRPr lang="en-IN" sz="2400" dirty="0">
              <a:latin typeface="Times New Roman" panose="02020603050405020304" charset="0"/>
              <a:cs typeface="Times New Roman" panose="02020603050405020304" charset="0"/>
            </a:endParaRPr>
          </a:p>
          <a:p>
            <a:endParaRPr lang="en-US" sz="2400">
              <a:latin typeface="Times New Roman" panose="02020603050405020304" charset="0"/>
              <a:cs typeface="Times New Roman" panose="0202060305040502030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IN" altLang="en-US" sz="2800" b="1">
                <a:latin typeface="Times New Roman" panose="02020603050405020304" charset="0"/>
                <a:cs typeface="Times New Roman" panose="02020603050405020304" charset="0"/>
              </a:rPr>
            </a:br>
            <a:r>
              <a:rPr lang="en-IN" altLang="en-US" sz="2800" b="1">
                <a:latin typeface="Times New Roman" panose="02020603050405020304" charset="0"/>
                <a:cs typeface="Times New Roman" panose="02020603050405020304" charset="0"/>
              </a:rPr>
              <a:t>  WEDGING</a:t>
            </a:r>
          </a:p>
        </p:txBody>
      </p:sp>
      <p:sp>
        <p:nvSpPr>
          <p:cNvPr id="3" name="Content Placeholder 2"/>
          <p:cNvSpPr>
            <a:spLocks noGrp="1"/>
          </p:cNvSpPr>
          <p:nvPr>
            <p:ph idx="1"/>
          </p:nvPr>
        </p:nvSpPr>
        <p:spPr/>
        <p:txBody>
          <a:bodyPr>
            <a:normAutofit/>
          </a:bodyPr>
          <a:lstStyle/>
          <a:p>
            <a:pPr algn="just"/>
            <a:r>
              <a:rPr lang="en-IN" sz="2400" dirty="0">
                <a:latin typeface="Times New Roman" panose="02020603050405020304" charset="0"/>
                <a:cs typeface="Times New Roman" panose="02020603050405020304" charset="0"/>
                <a:sym typeface="+mn-ea"/>
              </a:rPr>
              <a:t>Identification of vertical crown fractures or crown–root fractures. </a:t>
            </a:r>
            <a:endParaRPr lang="en-IN" sz="2400" dirty="0">
              <a:latin typeface="Times New Roman" panose="02020603050405020304" charset="0"/>
              <a:cs typeface="Times New Roman" panose="02020603050405020304" charset="0"/>
            </a:endParaRPr>
          </a:p>
          <a:p>
            <a:pPr algn="just"/>
            <a:r>
              <a:rPr lang="en-IN" sz="2400" dirty="0">
                <a:latin typeface="Times New Roman" panose="02020603050405020304" charset="0"/>
                <a:cs typeface="Times New Roman" panose="02020603050405020304" charset="0"/>
                <a:sym typeface="+mn-ea"/>
              </a:rPr>
              <a:t>During the test, wedging forces are created as the patient is instructed to chew on a cottonwood stick or other firm material. </a:t>
            </a:r>
            <a:endParaRPr lang="en-IN" sz="2400" dirty="0">
              <a:latin typeface="Times New Roman" panose="02020603050405020304" charset="0"/>
              <a:cs typeface="Times New Roman" panose="02020603050405020304" charset="0"/>
            </a:endParaRPr>
          </a:p>
          <a:p>
            <a:pPr algn="just"/>
            <a:r>
              <a:rPr lang="en-IN" sz="2400" dirty="0">
                <a:latin typeface="Times New Roman" panose="02020603050405020304" charset="0"/>
                <a:cs typeface="Times New Roman" panose="02020603050405020304" charset="0"/>
                <a:sym typeface="+mn-ea"/>
              </a:rPr>
              <a:t>This test is reliable in identifying a single tooth causing pain during mastication.</a:t>
            </a:r>
            <a:endParaRPr lang="en-IN" sz="2400" dirty="0">
              <a:latin typeface="Times New Roman" panose="02020603050405020304" charset="0"/>
              <a:cs typeface="Times New Roman" panose="02020603050405020304" charset="0"/>
            </a:endParaRPr>
          </a:p>
          <a:p>
            <a:endParaRPr lang="en-US" sz="2400">
              <a:latin typeface="Times New Roman" panose="02020603050405020304" charset="0"/>
              <a:cs typeface="Times New Roman" panose="0202060305040502030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754</Words>
  <Application>Microsoft Office PowerPoint</Application>
  <PresentationFormat>Widescreen</PresentationFormat>
  <Paragraphs>88</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Book Antiqua</vt:lpstr>
      <vt:lpstr>Calibri</vt:lpstr>
      <vt:lpstr>Calibri Light</vt:lpstr>
      <vt:lpstr>Garamond</vt:lpstr>
      <vt:lpstr>Times New Roman</vt:lpstr>
      <vt:lpstr>Office Theme</vt:lpstr>
      <vt:lpstr>PowerPoint Presentation</vt:lpstr>
      <vt:lpstr>Specific learning Objectives </vt:lpstr>
      <vt:lpstr>CONTENTS </vt:lpstr>
      <vt:lpstr>   FISTULA TRACKING</vt:lpstr>
      <vt:lpstr>PowerPoint Presentation</vt:lpstr>
      <vt:lpstr>PowerPoint Presentation</vt:lpstr>
      <vt:lpstr>PowerPoint Presentation</vt:lpstr>
      <vt:lpstr>  TRANSILLUMINATION</vt:lpstr>
      <vt:lpstr>   WEDGING</vt:lpstr>
      <vt:lpstr>  STAINING</vt:lpstr>
      <vt:lpstr>PowerPoint Presentation</vt:lpstr>
      <vt:lpstr>  SELECTIVE ANESTHESIA TEST   </vt:lpstr>
      <vt:lpstr>PowerPoint Presentation</vt:lpstr>
      <vt:lpstr>PowerPoint Presentation</vt:lpstr>
      <vt:lpstr>PowerPoint Presentation</vt:lpstr>
      <vt:lpstr>PowerPoint Presentation</vt:lpstr>
      <vt:lpstr>TREATMENT ALTERNATIVES</vt:lpstr>
      <vt:lpstr>PowerPoint Presentation</vt:lpstr>
      <vt:lpstr>PowerPoint Presentation</vt:lpstr>
      <vt:lpstr>    ROOT RESECTION</vt:lpstr>
      <vt:lpstr>PowerPoint Presentation</vt:lpstr>
      <vt:lpstr>TAKE HOME MESSAGE   </vt:lpstr>
      <vt:lpstr>QUESTIONS</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ahmed ali Khan</dc:creator>
  <cp:lastModifiedBy>Md ahmed ali Khan</cp:lastModifiedBy>
  <cp:revision>1</cp:revision>
  <dcterms:created xsi:type="dcterms:W3CDTF">2023-04-18T18:51:22Z</dcterms:created>
  <dcterms:modified xsi:type="dcterms:W3CDTF">2023-04-18T18:52:43Z</dcterms:modified>
</cp:coreProperties>
</file>